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6" roundtripDataSignature="AMtx7mjINaUGJpzPUsJWGlgPDpXOEREc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4" name="Google Shape;444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Google Shape;482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Google Shape;503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Google Shape;523;p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2" name="Google Shape;542;p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Google Shape;562;p2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1" name="Google Shape;581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Google Shape;600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2" name="Google Shape;622;p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1" name="Google Shape;641;p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2" name="Google Shape;662;p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1" name="Google Shape;681;p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Google Shape;700;p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0" name="Google Shape;720;p3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9" name="Google Shape;739;p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9" name="Google Shape;759;p3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Google Shape;778;p3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7" name="Google Shape;797;p4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6" name="Google Shape;816;p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7" name="Google Shape;837;p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6" name="Google Shape;856;p4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5" name="Google Shape;875;p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4" name="Google Shape;894;p4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3" name="Google Shape;913;p4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2" name="Google Shape;932;p4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4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1" name="Google Shape;951;p4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0" name="Google Shape;970;p4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4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5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9" name="Google Shape;989;p5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5" name="Google Shape;1005;p5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5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640080" y="502920"/>
            <a:ext cx="7315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WEEK 5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640080" y="777240"/>
            <a:ext cx="731520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400"/>
              <a:buFont typeface="Calibri"/>
              <a:buNone/>
            </a:pPr>
            <a:r>
              <a:rPr b="1" i="0" lang="en-US" sz="3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Engineering II</a:t>
            </a:r>
            <a:endParaRPr b="0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640080" y="1280160"/>
            <a:ext cx="7315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From expert knowledge to production-ready features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640080" y="1627632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640080" y="1627632"/>
            <a:ext cx="54864" cy="420624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777240" y="1627632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645920" y="1627632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Domain-Driven Features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3977640" y="1627632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Ratio features, per-unit metrics, business logic encoding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640080" y="2103120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640080" y="2103120"/>
            <a:ext cx="54864" cy="420624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777240" y="2103120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1645920" y="2103120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Interaction Features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3977640" y="2103120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Multiplicative, additive, logical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640080" y="2578608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640080" y="2578608"/>
            <a:ext cx="54864" cy="420624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777240" y="2578608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23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1645920" y="2578608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Polynomial Features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3977640" y="2578608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Non-linear expansion, degree selection, regularization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640080" y="3054096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640080" y="3054096"/>
            <a:ext cx="54864" cy="420624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777240" y="3054096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24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1645920" y="3054096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3977640" y="3054096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Variance threshold, correlation, redundancy removal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640080" y="3529584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640080" y="3529584"/>
            <a:ext cx="54864" cy="420624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777240" y="3529584"/>
            <a:ext cx="82296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25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1645920" y="3529584"/>
            <a:ext cx="228600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Mini-Project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3977640" y="3529584"/>
            <a:ext cx="406908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End-to-end feature engineering with documentation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640080" y="4023360"/>
            <a:ext cx="7498080" cy="73449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713232" y="4059936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DOMAIN-DRIVEN EXAMPLE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713232" y="4242816"/>
            <a:ext cx="7351776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df["price_per_sqft"] = df["price"] / df["sqft"]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df["revenue_per_user"] = df["revenue"] / df["num_users"]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Transform raw data into meaningful ratios that encode domain knowledge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 · DOMAIN-DRIVEN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Risks: Target Leakage, Overfitting, and Bias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Powerful features can introduce serious problems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640080" y="1067976"/>
            <a:ext cx="3749040" cy="912127"/>
          </a:xfrm>
          <a:prstGeom prst="rect">
            <a:avLst/>
          </a:prstGeom>
          <a:solidFill>
            <a:srgbClr val="FFEBEE"/>
          </a:solidFill>
          <a:ln cap="flat" cmpd="sng" w="1270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713232" y="1113695"/>
            <a:ext cx="3602736" cy="165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Leakage Examples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713232" y="1324007"/>
            <a:ext cx="3602736" cy="621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'Average future price per customer' uses future info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Complex ratios over small windows overfit to noise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Post-outcome quantities in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4572000" y="1067976"/>
            <a:ext cx="3566160" cy="912127"/>
          </a:xfrm>
          <a:prstGeom prst="rect">
            <a:avLst/>
          </a:prstGeom>
          <a:solidFill>
            <a:srgbClr val="FFF8E6"/>
          </a:solidFill>
          <a:ln cap="flat" cmpd="sng" w="127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4645152" y="1113695"/>
            <a:ext cx="3419856" cy="165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Bias Concerns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4645152" y="1324007"/>
            <a:ext cx="3419856" cy="621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Income per postal code proxies for protected attributes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Domain knowledge itself can encode human biases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Careful design, time-aware validation, bias audits needed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640080" y="2078815"/>
            <a:ext cx="7498080" cy="87066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713232" y="2115391"/>
            <a:ext cx="7351776" cy="149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LEAKY VS SAFE FEATURES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713232" y="2298270"/>
            <a:ext cx="7351776" cy="621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WRONG: Uses future_spend (not available at prediction time)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df["future_spend_ratio"] = df["future_spend"] / df["current_spend"]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CORRECT: Only uses current or past information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df["current_spend_log"] = np.log1p(df["current_spend"])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a leakage timeline&#10;&#10;AI-generated content may be incorrect." id="225" name="Google Shape;2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261" y="3048194"/>
            <a:ext cx="2862158" cy="1908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 · DOMAIN-DRIVEN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Validating Domain-Specific Features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Statistical and substantive checks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640080" y="1411709"/>
            <a:ext cx="3749040" cy="132940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713232" y="1457429"/>
            <a:ext cx="3602736" cy="265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Statistical Validation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713232" y="1667740"/>
            <a:ext cx="3602736" cy="864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Compare model performance with/without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proper cross-validation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Inspect feature importances, coefficients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Check partial dependence plots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4572000" y="1411709"/>
            <a:ext cx="3566160" cy="1329408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4645152" y="1457429"/>
            <a:ext cx="3419856" cy="265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Substantive Validation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4645152" y="1667740"/>
            <a:ext cx="3419856" cy="864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Verify with domain experts that patterns make sense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Check against known constraints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If metrics improve but patterns implausible → likely overfitting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640080" y="3183562"/>
            <a:ext cx="7498080" cy="117355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713232" y="3220137"/>
            <a:ext cx="7351776" cy="183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CROSS-VALIDATION COMPARISON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713232" y="3403017"/>
            <a:ext cx="7351776" cy="867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sklearn.model_selection import cross_val_score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scores_raw = cross_val_score(Ridge(alpha=1.0), X_raw, y, cv=5)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scores_domain = cross_val_score(Ridge(alpha=1.0), X_domain, y, cv=5)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print("CV mean raw:", scores_raw.mean(), "CV mean domain:", scores_domain.mean())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 · DOMAIN-DRIVEN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When Domain Features Help or Hurt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Adding features isn't always beneficial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640080" y="1357885"/>
            <a:ext cx="3749040" cy="1408176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713232" y="1403605"/>
            <a:ext cx="3602736" cy="25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When They Help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2"/>
          <p:cNvSpPr/>
          <p:nvPr/>
        </p:nvSpPr>
        <p:spPr>
          <a:xfrm>
            <a:off x="713232" y="1613917"/>
            <a:ext cx="3602736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Relationship is naturally expressed in ratio/rate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 models need the transformation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 aligns with how decisions are made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4572000" y="1357885"/>
            <a:ext cx="3566160" cy="1408176"/>
          </a:xfrm>
          <a:prstGeom prst="rect">
            <a:avLst/>
          </a:prstGeom>
          <a:solidFill>
            <a:srgbClr val="FFEBEE"/>
          </a:solidFill>
          <a:ln cap="flat" cmpd="sng" w="1270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4645152" y="1403605"/>
            <a:ext cx="3419856" cy="25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When They Hurt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4645152" y="1613917"/>
            <a:ext cx="3419856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Redundant with existing features → instability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Encodes noise or spurious patterns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Creates multicollinearity issues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Requires regularization and thoughtful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40080" y="3150109"/>
            <a:ext cx="7498080" cy="9601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713232" y="3186685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REDUNDANCY CAN HURT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2"/>
          <p:cNvSpPr/>
          <p:nvPr/>
        </p:nvSpPr>
        <p:spPr>
          <a:xfrm>
            <a:off x="713232" y="3369565"/>
            <a:ext cx="735177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Adding redundant features can destabilize models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print("R² with ratio only:", model_ratio.score(X_ratio, y))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print("R² with raw + ratio:", model_combined.score(X_combined, y))  # May be worse!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 · ACTIVITY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Domain Feature Engineering Practice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Create price_per_sqft and extend the pattern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640080" y="1276248"/>
            <a:ext cx="3749040" cy="1584198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777240" y="1340256"/>
            <a:ext cx="3474720" cy="211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Steps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777240" y="1568855"/>
            <a:ext cx="3474720" cy="1161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Create price_per_sqft from price and sqft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Handle edge cases (zero, missing sqft)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Inspect distribution of new feature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Propose 2+ additional domain-specific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Compare models with/without domain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Document intuition and risks for each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/>
          <p:nvPr/>
        </p:nvSpPr>
        <p:spPr>
          <a:xfrm>
            <a:off x="4572000" y="1276248"/>
            <a:ext cx="3566160" cy="158419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4645152" y="1321968"/>
            <a:ext cx="3419856" cy="211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4645152" y="1532280"/>
            <a:ext cx="3419856" cy="1214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Written answers + code: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Why is price_per_sqft more informative than raw price?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Describe a leakage scenario for domain ratios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Compare linear vs random forest use of domain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Propose a domain feature for different domain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   (healthcare, finance)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640080" y="3167430"/>
            <a:ext cx="7498080" cy="92451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713232" y="3204005"/>
            <a:ext cx="7351776" cy="237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SKELETON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713232" y="3386885"/>
            <a:ext cx="7351776" cy="528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df["price_per_sqft"] = df["price"] / df["sqft"].replace({0: np.nan})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df["price_per_sqft"] = df["price_per_sqft"].fillna(df["price_per_sqft"].median())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df["bedrooms_per_sqft"] = df["bedrooms"] / df["sqft"].replace({0: np.nan})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22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Interaction Features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Multiplicative, Additive, and Logical Combinations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multiplicative, additive, logical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Capture conditional and non-linear structure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Balance expressive power vs dimensionality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Evaluate correlation vs usefulness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Manage curse of dimensionality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4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4645152" y="2770632"/>
            <a:ext cx="3383280" cy="429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Generate interaction features.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Analyze correlations with target.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4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Justify which interactions should be retained based on data and domain.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5 · Feature Engineering II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22 ·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What Are Interaction Features?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Joint effects of two or more features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640080" y="1170432"/>
            <a:ext cx="3749040" cy="151329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713232" y="1216152"/>
            <a:ext cx="3602736" cy="275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713232" y="1426464"/>
            <a:ext cx="3602736" cy="1031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Constructed variables representing combined effects: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feature_a * feature_b (multiplicative)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feature_a + feature_b (additive)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feature_a AND binary_flag (logical)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Effect of one variable depends on another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4572000" y="1170432"/>
            <a:ext cx="3566160" cy="1513295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4645152" y="1216152"/>
            <a:ext cx="3419856" cy="275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Why Needed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4645152" y="1426464"/>
            <a:ext cx="3419856" cy="1031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Advertising spend more effective when site is fast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Risk higher when both temperature AND pressure elevated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 models can't capture this without explicit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653759" y="3150108"/>
            <a:ext cx="7498080" cy="9601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5"/>
          <p:cNvSpPr/>
          <p:nvPr/>
        </p:nvSpPr>
        <p:spPr>
          <a:xfrm>
            <a:off x="726911" y="3186684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INTERACTION CAPTURING JOINT EFFECT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5"/>
          <p:cNvSpPr/>
          <p:nvPr/>
        </p:nvSpPr>
        <p:spPr>
          <a:xfrm>
            <a:off x="726911" y="3369564"/>
            <a:ext cx="735177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df["ad_spend_x_speed"] = df["ad_spend"] * df["site_speed"]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df["conversions"] = 0.001 * df["ad_spend_x_speed"] + noise  # Target depends on interaction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22 ·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Multiplicative Interactions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Effect of one variable scales with another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6"/>
          <p:cNvSpPr/>
          <p:nvPr/>
        </p:nvSpPr>
        <p:spPr>
          <a:xfrm>
            <a:off x="640080" y="987552"/>
            <a:ext cx="3749040" cy="106491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6"/>
          <p:cNvSpPr/>
          <p:nvPr/>
        </p:nvSpPr>
        <p:spPr>
          <a:xfrm>
            <a:off x="713232" y="1033271"/>
            <a:ext cx="3602736" cy="212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Intuition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6"/>
          <p:cNvSpPr/>
          <p:nvPr/>
        </p:nvSpPr>
        <p:spPr>
          <a:xfrm>
            <a:off x="713232" y="1243584"/>
            <a:ext cx="3602736" cy="692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Risk scales with both load AND time under stress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Revenue scales with both price AND quantity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Coefficient of x1*x2 = how slope of x1 changes as x2 varies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6"/>
          <p:cNvSpPr/>
          <p:nvPr/>
        </p:nvSpPr>
        <p:spPr>
          <a:xfrm>
            <a:off x="4572000" y="987552"/>
            <a:ext cx="3566160" cy="1064914"/>
          </a:xfrm>
          <a:prstGeom prst="rect">
            <a:avLst/>
          </a:prstGeom>
          <a:solidFill>
            <a:srgbClr val="FFF8E6"/>
          </a:solidFill>
          <a:ln cap="flat" cmpd="sng" w="127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6"/>
          <p:cNvSpPr/>
          <p:nvPr/>
        </p:nvSpPr>
        <p:spPr>
          <a:xfrm>
            <a:off x="4645152" y="1033271"/>
            <a:ext cx="3419856" cy="212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Benefits &amp; Risks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4645152" y="1243584"/>
            <a:ext cx="3419856" cy="692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Introduce curvature into linear models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Enable approximation of non-linearity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Increase parameters, can exacerbate multicollinearity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6"/>
          <p:cNvSpPr/>
          <p:nvPr/>
        </p:nvSpPr>
        <p:spPr>
          <a:xfrm>
            <a:off x="640080" y="2211531"/>
            <a:ext cx="7498080" cy="106491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6"/>
          <p:cNvSpPr/>
          <p:nvPr/>
        </p:nvSpPr>
        <p:spPr>
          <a:xfrm>
            <a:off x="713232" y="2248108"/>
            <a:ext cx="7351776" cy="166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MULTIPLICATIVE INTERACTION FOR FAILURE PREDICTION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6"/>
          <p:cNvSpPr/>
          <p:nvPr/>
        </p:nvSpPr>
        <p:spPr>
          <a:xfrm>
            <a:off x="713232" y="2430987"/>
            <a:ext cx="7351776" cy="787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df["load_time"] = df["load"] * df["time_under_stress"]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df["failure_score"] = 0.02 * df["load_time"] + noise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model_no_int = LinearRegression().fit(df[["load", "time_under_stress"]],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model_with_int = LinearRegression().fit(df[["load", "time_under_stress", "load_time"]],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multicolored curves&#10;&#10;AI-generated content may be incorrect." id="342" name="Google Shape;3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6210" y="3313023"/>
            <a:ext cx="2551579" cy="170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22 ·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Additive and Logical Interactions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Sums, differences, and conditional flags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7"/>
          <p:cNvSpPr/>
          <p:nvPr/>
        </p:nvSpPr>
        <p:spPr>
          <a:xfrm>
            <a:off x="640080" y="1355191"/>
            <a:ext cx="3749040" cy="126462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7"/>
          <p:cNvSpPr/>
          <p:nvPr/>
        </p:nvSpPr>
        <p:spPr>
          <a:xfrm>
            <a:off x="713232" y="1400911"/>
            <a:ext cx="3602736" cy="229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Additive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7"/>
          <p:cNvSpPr/>
          <p:nvPr/>
        </p:nvSpPr>
        <p:spPr>
          <a:xfrm>
            <a:off x="713232" y="1611222"/>
            <a:ext cx="3602736" cy="862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Sums: total exposure to multiple risk factors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Differences: performance gaps, margins (revenue - cost)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Centering before interactions reduces multicollinearity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7"/>
          <p:cNvSpPr/>
          <p:nvPr/>
        </p:nvSpPr>
        <p:spPr>
          <a:xfrm>
            <a:off x="4572000" y="1355191"/>
            <a:ext cx="3566160" cy="1264626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4645152" y="1400911"/>
            <a:ext cx="3419856" cy="229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Logical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4645152" y="1611222"/>
            <a:ext cx="3419856" cy="862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'High risk if age &gt; 60 AND smoker'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'Discount applies if is_member AND purchase &gt; threshold'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Encode business rules directly as binary indicators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640080" y="3001097"/>
            <a:ext cx="7498080" cy="120714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713232" y="3037673"/>
            <a:ext cx="7351776" cy="206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ADDITIVE AND LOGICAL EXAMPLES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713232" y="3220553"/>
            <a:ext cx="7351776" cy="862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df["bp_sum"] = df["systolic_bp"] + df["diastolic_bp"]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df["bp_diff"] = df["systolic_bp"] - df["diastolic_bp"]  # Pulse pressure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df["high_risk"] = ((df["age"] &gt; 60) &amp; (df["smoker"] == 1)).astype(int)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22 ·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Capturing Non-Linear Relationships Manually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Center variables before multiplying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640080" y="1296162"/>
            <a:ext cx="3749040" cy="127558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713232" y="1341882"/>
            <a:ext cx="3602736" cy="2551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Technique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8"/>
          <p:cNvSpPr/>
          <p:nvPr/>
        </p:nvSpPr>
        <p:spPr>
          <a:xfrm>
            <a:off x="713232" y="1552194"/>
            <a:ext cx="3602736" cy="829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Center features (subtract mean) before forming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Product of centered variables introduces quadratic-like terms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Logical indicators approximate step functions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4572000" y="1296162"/>
            <a:ext cx="3566160" cy="1275588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4645152" y="1341882"/>
            <a:ext cx="3419856" cy="2551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4645152" y="1552194"/>
            <a:ext cx="3419856" cy="829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Model can represent surfaces that bend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Approximates non-linear response surfaces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Requires domain insight for meaningful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640080" y="2848356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8"/>
          <p:cNvSpPr/>
          <p:nvPr/>
        </p:nvSpPr>
        <p:spPr>
          <a:xfrm>
            <a:off x="713232" y="2884932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CENTERED INTERACTION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8"/>
          <p:cNvSpPr/>
          <p:nvPr/>
        </p:nvSpPr>
        <p:spPr>
          <a:xfrm>
            <a:off x="713232" y="3067812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df["temp_centered"] = df["temperature"] - df["temperature"].mean()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df["humidity_centered"] = df["humidity"] - df["humidity"].mean()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df["temp_x_humidity"] = df["temp_centered"] * df["humidity_centered"]  # Non-linear joint effect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22 ·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Curse of Dimensionality and Interaction Explosion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Naively generating all interactions is dangerous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9"/>
          <p:cNvSpPr/>
          <p:nvPr/>
        </p:nvSpPr>
        <p:spPr>
          <a:xfrm>
            <a:off x="640080" y="1005840"/>
            <a:ext cx="3749040" cy="1272139"/>
          </a:xfrm>
          <a:prstGeom prst="rect">
            <a:avLst/>
          </a:prstGeom>
          <a:solidFill>
            <a:srgbClr val="FFEBEE"/>
          </a:solidFill>
          <a:ln cap="flat" cmpd="sng" w="1270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9"/>
          <p:cNvSpPr/>
          <p:nvPr/>
        </p:nvSpPr>
        <p:spPr>
          <a:xfrm>
            <a:off x="713232" y="1051560"/>
            <a:ext cx="3602736" cy="231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713232" y="1261872"/>
            <a:ext cx="3602736" cy="867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For d features: O(d²) pairwise, O(d^k) higher-order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Memory, computation, overfitting all increase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Distance metrics become less informative in high dimensions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4572000" y="1005840"/>
            <a:ext cx="3566160" cy="1272139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4645152" y="1051560"/>
            <a:ext cx="3419856" cy="231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The Solution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4645152" y="1261872"/>
            <a:ext cx="3419856" cy="867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Guide by domain knowledge and EDA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Don't blindly generate all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feature selection afterward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Consider tree-based models that find interactions automatically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640080" y="2385462"/>
            <a:ext cx="7498080" cy="9601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713232" y="2422038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INTERACTION EXPLOSION EXAMPLE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713232" y="2604918"/>
            <a:ext cx="735177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itertools import combinations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f_a, f_b in combinations(["f1", "f2", "f3"], 2):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df[f"{f_a}_x_{f_b}"] = df[f_a] * df[f_b]  # 3 features → 3 interactions, 100 → 4950!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aph showing the growth of a graph&#10;&#10;AI-generated content may be incorrect." id="400" name="Google Shape;4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9042" y="3453065"/>
            <a:ext cx="2405915" cy="160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Domain-Driven Features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Ratio Features, Per-Unit Metrics, Business Logic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Translate business logic into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Create meaningful ratios and per-unit measures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model responses to domain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Identify risks: leakage, overfitting, bias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Validate domain features empirically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4645152" y="2770632"/>
            <a:ext cx="338328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Engineer price_per_sqft feature.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Extend pattern to other domain-specific metrics.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Justify each feature in terms of domain intuition and model behavior.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5 · Feature Engineering II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22 ·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Correlation vs Usefulness of Interactions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High correlation doesn't guarantee value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0"/>
          <p:cNvSpPr/>
          <p:nvPr/>
        </p:nvSpPr>
        <p:spPr>
          <a:xfrm>
            <a:off x="640080" y="1197462"/>
            <a:ext cx="3749040" cy="12371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0"/>
          <p:cNvSpPr/>
          <p:nvPr/>
        </p:nvSpPr>
        <p:spPr>
          <a:xfrm>
            <a:off x="713232" y="1243182"/>
            <a:ext cx="3602736" cy="24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Correlation as Screening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0"/>
          <p:cNvSpPr/>
          <p:nvPr/>
        </p:nvSpPr>
        <p:spPr>
          <a:xfrm>
            <a:off x="713232" y="1453493"/>
            <a:ext cx="3602736" cy="804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High correlation with target may indicate predictive potential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Some interactions critical in combination even with low marginal correlation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Highly correlated may duplicate existing information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0"/>
          <p:cNvSpPr/>
          <p:nvPr/>
        </p:nvSpPr>
        <p:spPr>
          <a:xfrm>
            <a:off x="4572000" y="1197462"/>
            <a:ext cx="3566160" cy="1237128"/>
          </a:xfrm>
          <a:prstGeom prst="rect">
            <a:avLst/>
          </a:prstGeom>
          <a:solidFill>
            <a:srgbClr val="FFF8E6"/>
          </a:solidFill>
          <a:ln cap="flat" cmpd="sng" w="127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0"/>
          <p:cNvSpPr/>
          <p:nvPr/>
        </p:nvSpPr>
        <p:spPr>
          <a:xfrm>
            <a:off x="4645152" y="1243182"/>
            <a:ext cx="3419856" cy="24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Decision Process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0"/>
          <p:cNvSpPr/>
          <p:nvPr/>
        </p:nvSpPr>
        <p:spPr>
          <a:xfrm>
            <a:off x="4645152" y="1453493"/>
            <a:ext cx="3419856" cy="804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correlation for initial screening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Must supplement with model-based evaluation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Final decisions based on cross-validated performance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0"/>
          <p:cNvSpPr/>
          <p:nvPr/>
        </p:nvSpPr>
        <p:spPr>
          <a:xfrm>
            <a:off x="640080" y="2662788"/>
            <a:ext cx="7498080" cy="123712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0"/>
          <p:cNvSpPr/>
          <p:nvPr/>
        </p:nvSpPr>
        <p:spPr>
          <a:xfrm>
            <a:off x="713232" y="2699363"/>
            <a:ext cx="7351776" cy="193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CORRELATION ANALYSIS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0"/>
          <p:cNvSpPr/>
          <p:nvPr/>
        </p:nvSpPr>
        <p:spPr>
          <a:xfrm>
            <a:off x="713232" y="2882243"/>
            <a:ext cx="7351776" cy="91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df["x1_x2"] = df["x1"] * df["x2"]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df["y"] = 0.1 * df["x1_x2"] + noise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corr_matrix = df[["x1", "x2", "x1_x2", "y"]].corr()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print(corr_matrix["y"])  # x1_x2 may have stronger correlation with 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22 ·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Model Responses to Interaction Features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Different models leverage interactions differently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1"/>
          <p:cNvSpPr/>
          <p:nvPr/>
        </p:nvSpPr>
        <p:spPr>
          <a:xfrm>
            <a:off x="640080" y="1348994"/>
            <a:ext cx="2468880" cy="122275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1"/>
          <p:cNvSpPr/>
          <p:nvPr/>
        </p:nvSpPr>
        <p:spPr>
          <a:xfrm>
            <a:off x="713232" y="1394713"/>
            <a:ext cx="2322576" cy="244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Linear Models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713232" y="1605025"/>
            <a:ext cx="2322576" cy="794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Cannot discover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Explicit terms enable capturing conditional effects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1"/>
          <p:cNvSpPr/>
          <p:nvPr/>
        </p:nvSpPr>
        <p:spPr>
          <a:xfrm>
            <a:off x="3246120" y="1348994"/>
            <a:ext cx="2331720" cy="122275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1"/>
          <p:cNvSpPr/>
          <p:nvPr/>
        </p:nvSpPr>
        <p:spPr>
          <a:xfrm>
            <a:off x="3319272" y="1394713"/>
            <a:ext cx="2185416" cy="244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Tree-Based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1"/>
          <p:cNvSpPr/>
          <p:nvPr/>
        </p:nvSpPr>
        <p:spPr>
          <a:xfrm>
            <a:off x="3319272" y="1605025"/>
            <a:ext cx="2185416" cy="794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Can discover interactions via splits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Explicit terms may reduce depth, improve stability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1"/>
          <p:cNvSpPr/>
          <p:nvPr/>
        </p:nvSpPr>
        <p:spPr>
          <a:xfrm>
            <a:off x="5715000" y="1348994"/>
            <a:ext cx="2423160" cy="122275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1"/>
          <p:cNvSpPr/>
          <p:nvPr/>
        </p:nvSpPr>
        <p:spPr>
          <a:xfrm>
            <a:off x="5788152" y="1394713"/>
            <a:ext cx="2276856" cy="244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Distance-Based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1"/>
          <p:cNvSpPr/>
          <p:nvPr/>
        </p:nvSpPr>
        <p:spPr>
          <a:xfrm>
            <a:off x="5788152" y="1605025"/>
            <a:ext cx="2276856" cy="794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Interactions change distance geometry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Careful scaling needed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1"/>
          <p:cNvSpPr/>
          <p:nvPr/>
        </p:nvSpPr>
        <p:spPr>
          <a:xfrm>
            <a:off x="640080" y="2933192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1"/>
          <p:cNvSpPr/>
          <p:nvPr/>
        </p:nvSpPr>
        <p:spPr>
          <a:xfrm>
            <a:off x="713232" y="2969768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COMPARING MODEL FAMILIES WITH INTERACTIONS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1"/>
          <p:cNvSpPr/>
          <p:nvPr/>
        </p:nvSpPr>
        <p:spPr>
          <a:xfrm>
            <a:off x="713232" y="3152648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linear_no_int = LinearRegression().fit(X_base,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linear_with_int = LinearRegression().fit(X_with_interactions,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rf = RandomForestRegressor().fit(X_base, y)  # Can find interactions automatically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print("Linear R² base:", linear_no_int.score(...), "Linear R² int:", linear_with_int.score(...))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22 ·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Implementation and Cross-Validation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Validate interactions empirically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2"/>
          <p:cNvSpPr/>
          <p:nvPr/>
        </p:nvSpPr>
        <p:spPr>
          <a:xfrm>
            <a:off x="640080" y="1536192"/>
            <a:ext cx="3749040" cy="10972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2"/>
          <p:cNvSpPr/>
          <p:nvPr/>
        </p:nvSpPr>
        <p:spPr>
          <a:xfrm>
            <a:off x="713232" y="1581912"/>
            <a:ext cx="3602736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Implementation Options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2"/>
          <p:cNvSpPr/>
          <p:nvPr/>
        </p:nvSpPr>
        <p:spPr>
          <a:xfrm>
            <a:off x="713232" y="1792224"/>
            <a:ext cx="3602736" cy="713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Manual: df['a_x_b'] = df['a'] * df['b']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sklearn PolynomialFeatures(interaction_only=True)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Standardize in reusable functions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2"/>
          <p:cNvSpPr/>
          <p:nvPr/>
        </p:nvSpPr>
        <p:spPr>
          <a:xfrm>
            <a:off x="4572000" y="1536192"/>
            <a:ext cx="3566160" cy="1097280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2"/>
          <p:cNvSpPr/>
          <p:nvPr/>
        </p:nvSpPr>
        <p:spPr>
          <a:xfrm>
            <a:off x="4645152" y="1581912"/>
            <a:ext cx="3419856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Cross-Validation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2"/>
          <p:cNvSpPr/>
          <p:nvPr/>
        </p:nvSpPr>
        <p:spPr>
          <a:xfrm>
            <a:off x="4645152" y="1792224"/>
            <a:ext cx="3419856" cy="713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Compare CV scores with/without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Ensure interactions generalize, not just fit training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Guide retention decisions empirically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2"/>
          <p:cNvSpPr/>
          <p:nvPr/>
        </p:nvSpPr>
        <p:spPr>
          <a:xfrm>
            <a:off x="640080" y="2875788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2"/>
          <p:cNvSpPr/>
          <p:nvPr/>
        </p:nvSpPr>
        <p:spPr>
          <a:xfrm>
            <a:off x="713232" y="2912364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CROSS-VALIDATION FOR INTERACTION DECISION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2"/>
          <p:cNvSpPr/>
          <p:nvPr/>
        </p:nvSpPr>
        <p:spPr>
          <a:xfrm>
            <a:off x="713232" y="3095244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sklearn.model_selection import cross_val_score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scores_base = cross_val_score(Ridge(alpha=1.0), X_base, y, cv=5)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scores_int = cross_val_score(Ridge(alpha=1.0), X_with_interactions, y, cv=5)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print("CV without:", scores_base.mean(), "CV with:", scores_int.mean())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DAY 22 · ACTIVITY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Interaction Feature Practice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Generate and evaluate interaction features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3"/>
          <p:cNvSpPr/>
          <p:nvPr/>
        </p:nvSpPr>
        <p:spPr>
          <a:xfrm>
            <a:off x="640080" y="1216946"/>
            <a:ext cx="3749040" cy="1691237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3"/>
          <p:cNvSpPr/>
          <p:nvPr/>
        </p:nvSpPr>
        <p:spPr>
          <a:xfrm>
            <a:off x="777240" y="1280955"/>
            <a:ext cx="3474720" cy="22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Steps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3"/>
          <p:cNvSpPr/>
          <p:nvPr/>
        </p:nvSpPr>
        <p:spPr>
          <a:xfrm>
            <a:off x="777240" y="1509555"/>
            <a:ext cx="3474720" cy="124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Construct multiplicative interactions (key pairs)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Construct additive interactions (sums, differences)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Construct logical interactions (AND conditions)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Compute correlations with target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Build models with/without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Identify most promising interactions and explain why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3"/>
          <p:cNvSpPr/>
          <p:nvPr/>
        </p:nvSpPr>
        <p:spPr>
          <a:xfrm>
            <a:off x="4572000" y="1216946"/>
            <a:ext cx="3566160" cy="1691237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3"/>
          <p:cNvSpPr/>
          <p:nvPr/>
        </p:nvSpPr>
        <p:spPr>
          <a:xfrm>
            <a:off x="4645152" y="1262667"/>
            <a:ext cx="3419856" cy="225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3"/>
          <p:cNvSpPr/>
          <p:nvPr/>
        </p:nvSpPr>
        <p:spPr>
          <a:xfrm>
            <a:off x="4645152" y="1472978"/>
            <a:ext cx="3419856" cy="1296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Real-world scenario needing multiplicative interaction?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Why is generating all pairwise interactions for 100 features problematic?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Compare linear vs random forest use of 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Procedure for deciding which interactions to keep?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3"/>
          <p:cNvSpPr/>
          <p:nvPr/>
        </p:nvSpPr>
        <p:spPr>
          <a:xfrm>
            <a:off x="640080" y="3155865"/>
            <a:ext cx="7498080" cy="93607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3"/>
          <p:cNvSpPr/>
          <p:nvPr/>
        </p:nvSpPr>
        <p:spPr>
          <a:xfrm>
            <a:off x="713232" y="3192441"/>
            <a:ext cx="7351776" cy="240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SKELETON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3"/>
          <p:cNvSpPr/>
          <p:nvPr/>
        </p:nvSpPr>
        <p:spPr>
          <a:xfrm>
            <a:off x="713232" y="3375322"/>
            <a:ext cx="7351776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df["f1_x_f2"] = df["feature1"] * df["feature2"]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df["f1_plus_f2"] = df["feature1"] + df["feature2"]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df["high_f1_and_flag"] = ((df["feature1"] &gt; df["feature1"].median()) &amp; (df["flag"] == 1)).astype(int)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4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23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4"/>
          <p:cNvSpPr/>
          <p:nvPr/>
        </p:nvSpPr>
        <p:spPr>
          <a:xfrm>
            <a:off x="640080" y="1463040"/>
            <a:ext cx="73152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Polynomial Features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4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Non-Linear Expansion for Linear Models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4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4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4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4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why linear models fail on curved data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Implement polynomial expansion with sklearn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Balance degree selection (bias-variance)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Manage feature explosion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Apply regularization with polynomial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4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4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4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4"/>
          <p:cNvSpPr/>
          <p:nvPr/>
        </p:nvSpPr>
        <p:spPr>
          <a:xfrm>
            <a:off x="4645152" y="2770632"/>
            <a:ext cx="3383280" cy="402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Add polynomial terms to regression dataset.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Visualize fits of different degrees.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4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4"/>
          <p:cNvSpPr/>
          <p:nvPr/>
        </p:nvSpPr>
        <p:spPr>
          <a:xfrm>
            <a:off x="4645152" y="3776472"/>
            <a:ext cx="3383280" cy="224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When should polynomial features be used vs avoided?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4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5 · Feature Engineering II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23 · POLYNOMIALS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Why Linear Models Fail on Non-Linear Data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Linear assumption causes systematic underfit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5"/>
          <p:cNvSpPr/>
          <p:nvPr/>
        </p:nvSpPr>
        <p:spPr>
          <a:xfrm>
            <a:off x="640080" y="987552"/>
            <a:ext cx="3749040" cy="95913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5"/>
          <p:cNvSpPr/>
          <p:nvPr/>
        </p:nvSpPr>
        <p:spPr>
          <a:xfrm>
            <a:off x="713232" y="1033272"/>
            <a:ext cx="3602736" cy="191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5"/>
          <p:cNvSpPr/>
          <p:nvPr/>
        </p:nvSpPr>
        <p:spPr>
          <a:xfrm>
            <a:off x="713232" y="1243584"/>
            <a:ext cx="3602736" cy="6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 models assume weighted sum of inputs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Curved relationships (quadratic, exponential) cause bias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Fitting straight line to U-shape → large errors at curvature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5"/>
          <p:cNvSpPr/>
          <p:nvPr/>
        </p:nvSpPr>
        <p:spPr>
          <a:xfrm>
            <a:off x="4572000" y="987552"/>
            <a:ext cx="3566160" cy="959136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5"/>
          <p:cNvSpPr/>
          <p:nvPr/>
        </p:nvSpPr>
        <p:spPr>
          <a:xfrm>
            <a:off x="4645152" y="1033272"/>
            <a:ext cx="3419856" cy="191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The Solution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5"/>
          <p:cNvSpPr/>
          <p:nvPr/>
        </p:nvSpPr>
        <p:spPr>
          <a:xfrm>
            <a:off x="4645152" y="1243584"/>
            <a:ext cx="3419856" cy="6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Augment features with powers and cross-terms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 model in expanded space = polynomial in original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Allows representing curves and surfaces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5"/>
          <p:cNvSpPr/>
          <p:nvPr/>
        </p:nvSpPr>
        <p:spPr>
          <a:xfrm>
            <a:off x="640080" y="2070624"/>
            <a:ext cx="7498080" cy="95913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5"/>
          <p:cNvSpPr/>
          <p:nvPr/>
        </p:nvSpPr>
        <p:spPr>
          <a:xfrm>
            <a:off x="713232" y="2107200"/>
            <a:ext cx="7351776" cy="13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LINEAR MODEL ON QUADRATIC DATA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5"/>
          <p:cNvSpPr/>
          <p:nvPr/>
        </p:nvSpPr>
        <p:spPr>
          <a:xfrm>
            <a:off x="713232" y="2290080"/>
            <a:ext cx="7351776" cy="614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 = np.linspace(-3, 3, 20).reshape(-1, 1)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y = 0.5 * X[:, 0]**2 - X[:, 0] + 2 + noise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linear_model = LinearRegression().fit(X,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print("Linear coef:", linear_model.coef_)  # Misses the curvature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aph of a function&#10;&#10;AI-generated content may be incorrect." id="520" name="Google Shape;5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446" y="3082579"/>
            <a:ext cx="2803107" cy="186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23 · POLYNOMIALS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Polynomial Feature Expansion — Concept and Mechanics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Powers and products up to specified degree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6"/>
          <p:cNvSpPr/>
          <p:nvPr/>
        </p:nvSpPr>
        <p:spPr>
          <a:xfrm>
            <a:off x="640080" y="1271016"/>
            <a:ext cx="3749040" cy="122038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6"/>
          <p:cNvSpPr/>
          <p:nvPr/>
        </p:nvSpPr>
        <p:spPr>
          <a:xfrm>
            <a:off x="713232" y="1316736"/>
            <a:ext cx="3602736" cy="244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How It Works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6"/>
          <p:cNvSpPr/>
          <p:nvPr/>
        </p:nvSpPr>
        <p:spPr>
          <a:xfrm>
            <a:off x="713232" y="1527049"/>
            <a:ext cx="3602736" cy="79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Single feature x, degree 3: [1, x, x², x³]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Multiple features: include cross-terms like x1*x2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 model on expansion = polynomial function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6"/>
          <p:cNvSpPr/>
          <p:nvPr/>
        </p:nvSpPr>
        <p:spPr>
          <a:xfrm>
            <a:off x="4572000" y="1271016"/>
            <a:ext cx="3566160" cy="1220385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6"/>
          <p:cNvSpPr/>
          <p:nvPr/>
        </p:nvSpPr>
        <p:spPr>
          <a:xfrm>
            <a:off x="4645152" y="1316736"/>
            <a:ext cx="3419856" cy="244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Effect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6"/>
          <p:cNvSpPr/>
          <p:nvPr/>
        </p:nvSpPr>
        <p:spPr>
          <a:xfrm>
            <a:off x="4645152" y="1527049"/>
            <a:ext cx="3419856" cy="79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Changes hypothesis space from linear to polynomial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Enables much richer approximations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Degree controls complexity vs flexibility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"/>
          <p:cNvSpPr/>
          <p:nvPr/>
        </p:nvSpPr>
        <p:spPr>
          <a:xfrm>
            <a:off x="640080" y="2793153"/>
            <a:ext cx="7498080" cy="131707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"/>
          <p:cNvSpPr/>
          <p:nvPr/>
        </p:nvSpPr>
        <p:spPr>
          <a:xfrm>
            <a:off x="713232" y="2829729"/>
            <a:ext cx="7351776" cy="206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PolynomialFeatures USAGE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"/>
          <p:cNvSpPr/>
          <p:nvPr/>
        </p:nvSpPr>
        <p:spPr>
          <a:xfrm>
            <a:off x="713232" y="3012610"/>
            <a:ext cx="7351776" cy="973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sklearn.preprocessing import PolynomialFeatures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poly = PolynomialFeatures(degree=3, include_bias=True)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X_poly = poly.fit_transform(X)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print("Original shape:", X.shape, "Expanded:", X_poly.shape)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print("Feature names:", poly.get_feature_names_out(["x"]))  # [1, x, x^2, x^3]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23 · POLYNOMIALS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Degree Selection — Bias-Variance Trade-Off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Choose simplest degree that fits well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7"/>
          <p:cNvSpPr/>
          <p:nvPr/>
        </p:nvSpPr>
        <p:spPr>
          <a:xfrm>
            <a:off x="640080" y="987553"/>
            <a:ext cx="3749040" cy="100969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7"/>
          <p:cNvSpPr/>
          <p:nvPr/>
        </p:nvSpPr>
        <p:spPr>
          <a:xfrm>
            <a:off x="713232" y="1033273"/>
            <a:ext cx="3602736" cy="201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Trade-Off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7"/>
          <p:cNvSpPr/>
          <p:nvPr/>
        </p:nvSpPr>
        <p:spPr>
          <a:xfrm>
            <a:off x="713232" y="1243584"/>
            <a:ext cx="3602736" cy="6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Low degree (2, 3): broad curvature, may underfit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High degree: can interpolate training data, overfits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Features grow rapidly with degree and dimensions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7"/>
          <p:cNvSpPr/>
          <p:nvPr/>
        </p:nvSpPr>
        <p:spPr>
          <a:xfrm>
            <a:off x="4572000" y="987553"/>
            <a:ext cx="3566160" cy="1009690"/>
          </a:xfrm>
          <a:prstGeom prst="rect">
            <a:avLst/>
          </a:prstGeom>
          <a:solidFill>
            <a:srgbClr val="FFF8E6"/>
          </a:solidFill>
          <a:ln cap="flat" cmpd="sng" w="127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7"/>
          <p:cNvSpPr/>
          <p:nvPr/>
        </p:nvSpPr>
        <p:spPr>
          <a:xfrm>
            <a:off x="4645152" y="1033273"/>
            <a:ext cx="3419856" cy="201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Selection Strategy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27"/>
          <p:cNvSpPr/>
          <p:nvPr/>
        </p:nvSpPr>
        <p:spPr>
          <a:xfrm>
            <a:off x="4645152" y="1243584"/>
            <a:ext cx="3419856" cy="6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Cross-validation across degrees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Prefer simplest model with similar validation score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Consider regularization for higher degrees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7"/>
          <p:cNvSpPr/>
          <p:nvPr/>
        </p:nvSpPr>
        <p:spPr>
          <a:xfrm>
            <a:off x="640080" y="2097768"/>
            <a:ext cx="7498080" cy="105233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7"/>
          <p:cNvSpPr/>
          <p:nvPr/>
        </p:nvSpPr>
        <p:spPr>
          <a:xfrm>
            <a:off x="713232" y="2134343"/>
            <a:ext cx="7351776" cy="164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DEGREE SWEEP WITH CROSS-VALIDATION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27"/>
          <p:cNvSpPr/>
          <p:nvPr/>
        </p:nvSpPr>
        <p:spPr>
          <a:xfrm>
            <a:off x="713232" y="2317224"/>
            <a:ext cx="7351776" cy="777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d in [1, 2, 3, 5]: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poly = PolynomialFeatures(degree=d, include_bias=False)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X_poly = poly.fit_transform(X)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scores = cross_val_score(LinearRegression(), X_poly, y, cv=5)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print(f"Degree {d}, CV R²: {scores.mean():.3f} (std {scores.std():.3f})")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degree and overfitting&#10;&#10;AI-generated content may be incorrect." id="559" name="Google Shape;5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867" y="3224386"/>
            <a:ext cx="2476266" cy="1650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23 · POLYNOMIALS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Explosion and Computational Cost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Dimensionality grows combinatorially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8"/>
          <p:cNvSpPr/>
          <p:nvPr/>
        </p:nvSpPr>
        <p:spPr>
          <a:xfrm>
            <a:off x="640080" y="1279356"/>
            <a:ext cx="3749040" cy="1145688"/>
          </a:xfrm>
          <a:prstGeom prst="rect">
            <a:avLst/>
          </a:prstGeom>
          <a:solidFill>
            <a:srgbClr val="FFEBEE"/>
          </a:solidFill>
          <a:ln cap="flat" cmpd="sng" w="1270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8"/>
          <p:cNvSpPr/>
          <p:nvPr/>
        </p:nvSpPr>
        <p:spPr>
          <a:xfrm>
            <a:off x="713232" y="1325076"/>
            <a:ext cx="3602736" cy="229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8"/>
          <p:cNvSpPr/>
          <p:nvPr/>
        </p:nvSpPr>
        <p:spPr>
          <a:xfrm>
            <a:off x="713232" y="1535387"/>
            <a:ext cx="3602736" cy="744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 features, degree k: combinatorial number of terms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5 features, degree 3: 56 terms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Large, sparse matrices → memory, overfitting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8"/>
          <p:cNvSpPr/>
          <p:nvPr/>
        </p:nvSpPr>
        <p:spPr>
          <a:xfrm>
            <a:off x="4572000" y="1279356"/>
            <a:ext cx="3566160" cy="1145688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8"/>
          <p:cNvSpPr/>
          <p:nvPr/>
        </p:nvSpPr>
        <p:spPr>
          <a:xfrm>
            <a:off x="4645152" y="1325076"/>
            <a:ext cx="3419856" cy="229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Mitigation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8"/>
          <p:cNvSpPr/>
          <p:nvPr/>
        </p:nvSpPr>
        <p:spPr>
          <a:xfrm>
            <a:off x="4645152" y="1535387"/>
            <a:ext cx="3419856" cy="744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Apply polynomials to small subset of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Choose features with strong non-linear patterns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regularization and feature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8"/>
          <p:cNvSpPr/>
          <p:nvPr/>
        </p:nvSpPr>
        <p:spPr>
          <a:xfrm>
            <a:off x="640080" y="2718456"/>
            <a:ext cx="7498080" cy="139177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8"/>
          <p:cNvSpPr/>
          <p:nvPr/>
        </p:nvSpPr>
        <p:spPr>
          <a:xfrm>
            <a:off x="713232" y="2755031"/>
            <a:ext cx="7351776" cy="217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DIMENSIONALITY GROWTH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8"/>
          <p:cNvSpPr/>
          <p:nvPr/>
        </p:nvSpPr>
        <p:spPr>
          <a:xfrm>
            <a:off x="713232" y="2937911"/>
            <a:ext cx="7351776" cy="1028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X_multi = np.random.randn(100, 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degree in [2, 3]: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poly = PolynomialFeatures(degree=degree, include_bias=False)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X_poly = poly.fit_transform(X_multi)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print(f"Degree {degree}, original 5 → expanded {X_poly.shape[1]}")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23 · POLYNOMIALS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Regularization with Polynomial Features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Prevent overfitting at higher degrees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9"/>
          <p:cNvSpPr/>
          <p:nvPr/>
        </p:nvSpPr>
        <p:spPr>
          <a:xfrm>
            <a:off x="640080" y="1170432"/>
            <a:ext cx="3749040" cy="129118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9"/>
          <p:cNvSpPr/>
          <p:nvPr/>
        </p:nvSpPr>
        <p:spPr>
          <a:xfrm>
            <a:off x="713232" y="1216152"/>
            <a:ext cx="3602736" cy="258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Why Regularization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9"/>
          <p:cNvSpPr/>
          <p:nvPr/>
        </p:nvSpPr>
        <p:spPr>
          <a:xfrm>
            <a:off x="713232" y="1426464"/>
            <a:ext cx="3602736" cy="83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High-degree polynomials can oscillate wildly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Sensitive to small training data changes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Ridge (L2): smooth solutions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Lasso (L1): select subset of terms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9"/>
          <p:cNvSpPr/>
          <p:nvPr/>
        </p:nvSpPr>
        <p:spPr>
          <a:xfrm>
            <a:off x="4572000" y="1170432"/>
            <a:ext cx="3566160" cy="1291188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9"/>
          <p:cNvSpPr/>
          <p:nvPr/>
        </p:nvSpPr>
        <p:spPr>
          <a:xfrm>
            <a:off x="4645152" y="1216152"/>
            <a:ext cx="3419856" cy="258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Intuition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9"/>
          <p:cNvSpPr/>
          <p:nvPr/>
        </p:nvSpPr>
        <p:spPr>
          <a:xfrm>
            <a:off x="4645152" y="1426464"/>
            <a:ext cx="3419856" cy="83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Model can fit flexible polynomials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Regularization constrains to terms supported by data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Choice of α is critical hyperparameter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9"/>
          <p:cNvSpPr/>
          <p:nvPr/>
        </p:nvSpPr>
        <p:spPr>
          <a:xfrm>
            <a:off x="640080" y="2662788"/>
            <a:ext cx="7498080" cy="123712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29"/>
          <p:cNvSpPr/>
          <p:nvPr/>
        </p:nvSpPr>
        <p:spPr>
          <a:xfrm>
            <a:off x="713232" y="2699363"/>
            <a:ext cx="7351776" cy="193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RIDGE AND LASSO WITH POLYNOMIAL FEATURES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9"/>
          <p:cNvSpPr/>
          <p:nvPr/>
        </p:nvSpPr>
        <p:spPr>
          <a:xfrm>
            <a:off x="713232" y="2882243"/>
            <a:ext cx="7351776" cy="91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poly = PolynomialFeatures(degree=5, include_bias=False)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X_poly = poly.fit_transform(X)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ridge = Ridge(alpha=1.0).fit(X_poly,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lasso = Lasso(alpha=0.1, max_iter=10000).fit(X_poly,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print("Non-zero Lasso coefficients:", np.sum(lasso.coef_ != 0))  # Sparsity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 · DOMAIN-DRIVEN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What Are Domain-Driven Features?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Variables intentionally constructed using domain knowledge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640080" y="987552"/>
            <a:ext cx="3749040" cy="146647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736092" y="987552"/>
            <a:ext cx="3602736" cy="32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Definition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36092" y="1197864"/>
            <a:ext cx="3602736" cy="1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Features grounded in how human reason about efficiency, intensity, or value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price_per_sqft in real estate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revenue_per_user in business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lab_result_ratios in healthcare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4594860" y="987552"/>
            <a:ext cx="3566160" cy="1466479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4668012" y="987552"/>
            <a:ext cx="3419856" cy="32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Why They Matter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4668012" y="1197864"/>
            <a:ext cx="3419856" cy="1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Reshape hypothesis space to match real-world decisions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Models express relationships in more meaningful, low-dimensional structures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Improve sample efficiency and interpretability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662940" y="2552024"/>
            <a:ext cx="7498080" cy="71480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36092" y="2588599"/>
            <a:ext cx="7351776" cy="151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RAW VS DOMAIN-DRIVEN FEATURES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36092" y="2771479"/>
            <a:ext cx="7351776" cy="63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X_raw = df[["price", "sqft"]]  # Raw features only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df["price_per_sqft"] = df["price"] / df["sqft"]  # Domain-driven ratio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X_domain = df[["price", "sqft", "price_per_sqft"]]  # Enhanced feature set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a raw vs. driven feature space&#10;&#10;AI-generated content may be incorrect." id="85" name="Google Shape;8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3716" y="3298225"/>
            <a:ext cx="2616567" cy="174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23 · POLYNOMIALS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Model Family Responses to Polynomial Features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Different models benefit differently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0"/>
          <p:cNvSpPr/>
          <p:nvPr/>
        </p:nvSpPr>
        <p:spPr>
          <a:xfrm>
            <a:off x="640080" y="1255014"/>
            <a:ext cx="2468880" cy="130759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0"/>
          <p:cNvSpPr/>
          <p:nvPr/>
        </p:nvSpPr>
        <p:spPr>
          <a:xfrm>
            <a:off x="713232" y="1300734"/>
            <a:ext cx="2322576" cy="261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Linear Models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0"/>
          <p:cNvSpPr/>
          <p:nvPr/>
        </p:nvSpPr>
        <p:spPr>
          <a:xfrm>
            <a:off x="713232" y="1511045"/>
            <a:ext cx="2322576" cy="849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Direct benefit - polynomial expansion enables curvature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0"/>
          <p:cNvSpPr/>
          <p:nvPr/>
        </p:nvSpPr>
        <p:spPr>
          <a:xfrm>
            <a:off x="3246120" y="1255014"/>
            <a:ext cx="2331720" cy="130759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0"/>
          <p:cNvSpPr/>
          <p:nvPr/>
        </p:nvSpPr>
        <p:spPr>
          <a:xfrm>
            <a:off x="3319272" y="1300734"/>
            <a:ext cx="2185416" cy="261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Tree-Based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30"/>
          <p:cNvSpPr/>
          <p:nvPr/>
        </p:nvSpPr>
        <p:spPr>
          <a:xfrm>
            <a:off x="3319272" y="1511045"/>
            <a:ext cx="2185416" cy="849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Can approximate non-linearity without expansion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Polynomials often redundant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0"/>
          <p:cNvSpPr/>
          <p:nvPr/>
        </p:nvSpPr>
        <p:spPr>
          <a:xfrm>
            <a:off x="5715000" y="1255014"/>
            <a:ext cx="2423160" cy="130759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0"/>
          <p:cNvSpPr/>
          <p:nvPr/>
        </p:nvSpPr>
        <p:spPr>
          <a:xfrm>
            <a:off x="5788152" y="1300734"/>
            <a:ext cx="2276856" cy="261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Distance-Based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0"/>
          <p:cNvSpPr/>
          <p:nvPr/>
        </p:nvSpPr>
        <p:spPr>
          <a:xfrm>
            <a:off x="5788152" y="1511045"/>
            <a:ext cx="2276856" cy="849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High-degree terms can dominate distances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Need careful scaling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0"/>
          <p:cNvSpPr/>
          <p:nvPr/>
        </p:nvSpPr>
        <p:spPr>
          <a:xfrm>
            <a:off x="640080" y="2848356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0"/>
          <p:cNvSpPr/>
          <p:nvPr/>
        </p:nvSpPr>
        <p:spPr>
          <a:xfrm>
            <a:off x="713232" y="2884932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COMPARING POLYNOMIAL VS NON-LINEAR MODELS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0"/>
          <p:cNvSpPr/>
          <p:nvPr/>
        </p:nvSpPr>
        <p:spPr>
          <a:xfrm>
            <a:off x="713232" y="3067812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lin_poly = LinearRegression().fit(X_poly,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rf = RandomForestRegressor().fit(X, y)  # No polynomial needed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knn = KNeighborsRegressor(n_neighbors=3).fit(X,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print("Linear+poly R²:", lin_poly.score(X_poly, y), "RF R²:", rf.score(X, y))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3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1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DAY 23 · ACTIVITY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31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Polynomial Feature Practice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1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Add polynomial terms and visualize fits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31"/>
          <p:cNvSpPr/>
          <p:nvPr/>
        </p:nvSpPr>
        <p:spPr>
          <a:xfrm>
            <a:off x="640080" y="1272836"/>
            <a:ext cx="3749040" cy="1584198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31"/>
          <p:cNvSpPr/>
          <p:nvPr/>
        </p:nvSpPr>
        <p:spPr>
          <a:xfrm>
            <a:off x="777240" y="1336844"/>
            <a:ext cx="3474720" cy="211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Steps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1"/>
          <p:cNvSpPr/>
          <p:nvPr/>
        </p:nvSpPr>
        <p:spPr>
          <a:xfrm>
            <a:off x="777240" y="1565443"/>
            <a:ext cx="3474720" cy="1161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Create polynomial features of degrees 1, 2, 5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Fit linear models on each expanded feature set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Plot predictions vs true targets for each degree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Compare models with/without regularization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Observe overfitting at high degrees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Discuss when polynomial features help vs hurt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31"/>
          <p:cNvSpPr/>
          <p:nvPr/>
        </p:nvSpPr>
        <p:spPr>
          <a:xfrm>
            <a:off x="4572000" y="1272836"/>
            <a:ext cx="3566160" cy="158419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1"/>
          <p:cNvSpPr/>
          <p:nvPr/>
        </p:nvSpPr>
        <p:spPr>
          <a:xfrm>
            <a:off x="4645152" y="1318556"/>
            <a:ext cx="3419856" cy="211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1"/>
          <p:cNvSpPr/>
          <p:nvPr/>
        </p:nvSpPr>
        <p:spPr>
          <a:xfrm>
            <a:off x="4645152" y="1528868"/>
            <a:ext cx="3419856" cy="1214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How does polynomial degree affect bias-variance?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Why does feature explosion matter for distance-based models?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How does regularization interact with polynomial features?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When would you prefer polynomial features over tree-based models?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1"/>
          <p:cNvSpPr/>
          <p:nvPr/>
        </p:nvSpPr>
        <p:spPr>
          <a:xfrm>
            <a:off x="640080" y="3160607"/>
            <a:ext cx="7498080" cy="99534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1"/>
          <p:cNvSpPr/>
          <p:nvPr/>
        </p:nvSpPr>
        <p:spPr>
          <a:xfrm>
            <a:off x="713232" y="3197184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VISUALIZATION SKELETON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1"/>
          <p:cNvSpPr/>
          <p:nvPr/>
        </p:nvSpPr>
        <p:spPr>
          <a:xfrm>
            <a:off x="713232" y="3380064"/>
            <a:ext cx="7351776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for d in [1, 2, 5]: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poly = PolynomialFeatures(degree=d); X_poly = poly.fit_transform(X)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model = LinearRegression().fit(X_poly,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plt.plot(X_plot, model.predict(poly.transform(X_plot)), label=f"Degree {d}")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3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32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24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2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2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Variance, Correlation, and Redundancy Removal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32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2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32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2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why more features ≠ better models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Implement variance thresholding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Apply correlation-based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Remove redundant features systematically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Balance signal retention vs dimensionality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2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2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2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2"/>
          <p:cNvSpPr/>
          <p:nvPr/>
        </p:nvSpPr>
        <p:spPr>
          <a:xfrm>
            <a:off x="4645152" y="2770632"/>
            <a:ext cx="338328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Remove low-variance and highly correlated features.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Compare model performance before/after.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2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2"/>
          <p:cNvSpPr/>
          <p:nvPr/>
        </p:nvSpPr>
        <p:spPr>
          <a:xfrm>
            <a:off x="4645152" y="3776472"/>
            <a:ext cx="338328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Justify selected feature set with statistical evidence and domain knowledge.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2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5 · Feature Engineering II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3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24 ·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Why More Features ≠ Better Models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Complexity, overfitting, and noise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3"/>
          <p:cNvSpPr/>
          <p:nvPr/>
        </p:nvSpPr>
        <p:spPr>
          <a:xfrm>
            <a:off x="640080" y="1296163"/>
            <a:ext cx="3749040" cy="1408175"/>
          </a:xfrm>
          <a:prstGeom prst="rect">
            <a:avLst/>
          </a:prstGeom>
          <a:solidFill>
            <a:srgbClr val="FFEBEE"/>
          </a:solidFill>
          <a:ln cap="flat" cmpd="sng" w="1270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33"/>
          <p:cNvSpPr/>
          <p:nvPr/>
        </p:nvSpPr>
        <p:spPr>
          <a:xfrm>
            <a:off x="713232" y="1341884"/>
            <a:ext cx="3602736" cy="25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3"/>
          <p:cNvSpPr/>
          <p:nvPr/>
        </p:nvSpPr>
        <p:spPr>
          <a:xfrm>
            <a:off x="713232" y="1552195"/>
            <a:ext cx="3602736" cy="960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More features → more complexity, overfitting risk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Sparse data in high dimensions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Noise features distract models into spurious patterns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3"/>
          <p:cNvSpPr/>
          <p:nvPr/>
        </p:nvSpPr>
        <p:spPr>
          <a:xfrm>
            <a:off x="4572000" y="1296163"/>
            <a:ext cx="3566160" cy="1408175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3"/>
          <p:cNvSpPr/>
          <p:nvPr/>
        </p:nvSpPr>
        <p:spPr>
          <a:xfrm>
            <a:off x="4645152" y="1341884"/>
            <a:ext cx="3419856" cy="25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The Solution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3"/>
          <p:cNvSpPr/>
          <p:nvPr/>
        </p:nvSpPr>
        <p:spPr>
          <a:xfrm>
            <a:off x="4645152" y="1552195"/>
            <a:ext cx="3419856" cy="960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 selection focuses on informative variables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Improves interpretability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Reduces overfitting risk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Often speeds up training and inference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3"/>
          <p:cNvSpPr/>
          <p:nvPr/>
        </p:nvSpPr>
        <p:spPr>
          <a:xfrm>
            <a:off x="640080" y="3031237"/>
            <a:ext cx="7498080" cy="9601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3"/>
          <p:cNvSpPr/>
          <p:nvPr/>
        </p:nvSpPr>
        <p:spPr>
          <a:xfrm>
            <a:off x="713232" y="3067813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NOISE FEATURES HURT PERFORMANCE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3"/>
          <p:cNvSpPr/>
          <p:nvPr/>
        </p:nvSpPr>
        <p:spPr>
          <a:xfrm>
            <a:off x="713232" y="3250693"/>
            <a:ext cx="735177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X_informative = np.random.randn(100, 2)  # 2 true features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X_noise = np.random.randn(100, 20)       # 20 noise features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X_all = np.hstack([X_informative, X_noise])  # Model must sort through all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24 ·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Curse of Dimensionality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High dimensions make learning harder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4"/>
          <p:cNvSpPr/>
          <p:nvPr/>
        </p:nvSpPr>
        <p:spPr>
          <a:xfrm>
            <a:off x="640080" y="1327319"/>
            <a:ext cx="3749040" cy="116298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4"/>
          <p:cNvSpPr/>
          <p:nvPr/>
        </p:nvSpPr>
        <p:spPr>
          <a:xfrm>
            <a:off x="713232" y="1373040"/>
            <a:ext cx="3602736" cy="232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The Phenomenon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4"/>
          <p:cNvSpPr/>
          <p:nvPr/>
        </p:nvSpPr>
        <p:spPr>
          <a:xfrm>
            <a:off x="713232" y="1583352"/>
            <a:ext cx="3602736" cy="75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As features increase, data becomes sparse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Distances between points become less meaningful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Need exponentially more data to estimate reliably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4"/>
          <p:cNvSpPr/>
          <p:nvPr/>
        </p:nvSpPr>
        <p:spPr>
          <a:xfrm>
            <a:off x="4572000" y="1327319"/>
            <a:ext cx="3566160" cy="1162981"/>
          </a:xfrm>
          <a:prstGeom prst="rect">
            <a:avLst/>
          </a:prstGeom>
          <a:solidFill>
            <a:srgbClr val="FFF8E6"/>
          </a:solidFill>
          <a:ln cap="flat" cmpd="sng" w="127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4"/>
          <p:cNvSpPr/>
          <p:nvPr/>
        </p:nvSpPr>
        <p:spPr>
          <a:xfrm>
            <a:off x="4645152" y="1373040"/>
            <a:ext cx="3419856" cy="232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Impact by Model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4"/>
          <p:cNvSpPr/>
          <p:nvPr/>
        </p:nvSpPr>
        <p:spPr>
          <a:xfrm>
            <a:off x="4645152" y="1583352"/>
            <a:ext cx="3419856" cy="75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k-NN: distances uninformative in high-D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Trees: need more samples for reliable splits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Linear: more parameters to estimate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4"/>
          <p:cNvSpPr/>
          <p:nvPr/>
        </p:nvSpPr>
        <p:spPr>
          <a:xfrm>
            <a:off x="640080" y="2848356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4"/>
          <p:cNvSpPr/>
          <p:nvPr/>
        </p:nvSpPr>
        <p:spPr>
          <a:xfrm>
            <a:off x="713232" y="2884932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KNN IN 2D VS 50D (RANDOM DATA)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4"/>
          <p:cNvSpPr/>
          <p:nvPr/>
        </p:nvSpPr>
        <p:spPr>
          <a:xfrm>
            <a:off x="713232" y="3067812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knn_2d = KNeighborsRegressor(n_neighbors=5)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knn_50d = KNeighborsRegressor(n_neighbors=5)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score_2d = cross_val_score(knn_2d, X_2d, y, cv=5).mean()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score_50d = cross_val_score(knn_50d, X_50d, y, cv=5).mean()  # Usually much worse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24 ·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Variance Thresholding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Remove features with near-constant values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5"/>
          <p:cNvSpPr/>
          <p:nvPr/>
        </p:nvSpPr>
        <p:spPr>
          <a:xfrm>
            <a:off x="640080" y="987552"/>
            <a:ext cx="3749040" cy="102573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5"/>
          <p:cNvSpPr/>
          <p:nvPr/>
        </p:nvSpPr>
        <p:spPr>
          <a:xfrm>
            <a:off x="713232" y="1033272"/>
            <a:ext cx="3602736" cy="205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5"/>
          <p:cNvSpPr/>
          <p:nvPr/>
        </p:nvSpPr>
        <p:spPr>
          <a:xfrm>
            <a:off x="713232" y="1243584"/>
            <a:ext cx="3602736" cy="666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Low-variance features carry little information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Constant features contribute no predictive power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Simple unsupervised technique applied first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35"/>
          <p:cNvSpPr/>
          <p:nvPr/>
        </p:nvSpPr>
        <p:spPr>
          <a:xfrm>
            <a:off x="4572000" y="987552"/>
            <a:ext cx="3566160" cy="1025732"/>
          </a:xfrm>
          <a:prstGeom prst="rect">
            <a:avLst/>
          </a:prstGeom>
          <a:solidFill>
            <a:srgbClr val="FFF8E6"/>
          </a:solidFill>
          <a:ln cap="flat" cmpd="sng" w="127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5"/>
          <p:cNvSpPr/>
          <p:nvPr/>
        </p:nvSpPr>
        <p:spPr>
          <a:xfrm>
            <a:off x="4645152" y="1033272"/>
            <a:ext cx="3419856" cy="205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Caveat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5"/>
          <p:cNvSpPr/>
          <p:nvPr/>
        </p:nvSpPr>
        <p:spPr>
          <a:xfrm>
            <a:off x="4645152" y="1243584"/>
            <a:ext cx="3419856" cy="666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Some low-variance features capture rare but critical events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Set threshold thoughtfully (small positive value)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Consider domain importance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5"/>
          <p:cNvSpPr/>
          <p:nvPr/>
        </p:nvSpPr>
        <p:spPr>
          <a:xfrm>
            <a:off x="640080" y="2129108"/>
            <a:ext cx="7498080" cy="98299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5"/>
          <p:cNvSpPr/>
          <p:nvPr/>
        </p:nvSpPr>
        <p:spPr>
          <a:xfrm>
            <a:off x="713232" y="2165684"/>
            <a:ext cx="7351776" cy="153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VARIANCE THRESHOLD IMPLEMENTATION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5"/>
          <p:cNvSpPr/>
          <p:nvPr/>
        </p:nvSpPr>
        <p:spPr>
          <a:xfrm>
            <a:off x="713232" y="2348564"/>
            <a:ext cx="7351776" cy="726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sklearn.feature_selection import VarianceThreshold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 = pd.DataFrame({"const": [1,1,1,1,1], "low_var": [1,1,1,2,1], "high_var": [1,2,3,4,5]})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selector = VarianceThreshold(threshold=0.0)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X_selected = selector.fit_transform(df)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print("Kept mask:", selector.get_support())  # Drops const feature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a variety of types of data&#10;&#10;AI-generated content may be incorrect." id="717" name="Google Shape;7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0598" y="3195520"/>
            <a:ext cx="2782804" cy="185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24 ·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Correlation-Based Feature Selection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Identify features strongly associated with target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640080" y="1289311"/>
            <a:ext cx="3749040" cy="123899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713232" y="1335031"/>
            <a:ext cx="3602736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Target Correlation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6"/>
          <p:cNvSpPr/>
          <p:nvPr/>
        </p:nvSpPr>
        <p:spPr>
          <a:xfrm>
            <a:off x="713232" y="1545342"/>
            <a:ext cx="3602736" cy="805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Features highly correlated with target have predictive potential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Low correlation may indicate irrelevance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Supplement with model-based evaluation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36"/>
          <p:cNvSpPr/>
          <p:nvPr/>
        </p:nvSpPr>
        <p:spPr>
          <a:xfrm>
            <a:off x="4572000" y="1289311"/>
            <a:ext cx="3566160" cy="1238998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4645152" y="1335031"/>
            <a:ext cx="3419856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Feature-Feature Correlation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6"/>
          <p:cNvSpPr/>
          <p:nvPr/>
        </p:nvSpPr>
        <p:spPr>
          <a:xfrm>
            <a:off x="4645152" y="1545342"/>
            <a:ext cx="3419856" cy="805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Highly correlated features are redundant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Keeping one from each pair simplifies model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Works best for linear relationships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6"/>
          <p:cNvSpPr/>
          <p:nvPr/>
        </p:nvSpPr>
        <p:spPr>
          <a:xfrm>
            <a:off x="640080" y="2848356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713232" y="2884932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CORRELATION ANALYSIS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713232" y="3067812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df["x2"] = df["x1"] + np.random.normal(0, 0.01, size=100)  # Highly correlated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df["y"] = 2 * df["x1"] + noise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corr = df.corr()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print(corr)  # x1 and x2 redundant; either can represent signal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24 ·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Redundant Feature Removal in Practice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Systematically drop highly correlated features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7"/>
          <p:cNvSpPr/>
          <p:nvPr/>
        </p:nvSpPr>
        <p:spPr>
          <a:xfrm>
            <a:off x="640080" y="987552"/>
            <a:ext cx="3749040" cy="120015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7"/>
          <p:cNvSpPr/>
          <p:nvPr/>
        </p:nvSpPr>
        <p:spPr>
          <a:xfrm>
            <a:off x="713232" y="1033272"/>
            <a:ext cx="3602736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7"/>
          <p:cNvSpPr/>
          <p:nvPr/>
        </p:nvSpPr>
        <p:spPr>
          <a:xfrm>
            <a:off x="713232" y="1243584"/>
            <a:ext cx="3602736" cy="78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Compute correlation matrix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Identify pairs above threshold (e.g., 0.9)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Drop one from each pair (lower quality or target corr)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Reduces multicollinearity, simplifies model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7"/>
          <p:cNvSpPr/>
          <p:nvPr/>
        </p:nvSpPr>
        <p:spPr>
          <a:xfrm>
            <a:off x="4572000" y="987552"/>
            <a:ext cx="3566160" cy="1200150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7"/>
          <p:cNvSpPr/>
          <p:nvPr/>
        </p:nvSpPr>
        <p:spPr>
          <a:xfrm>
            <a:off x="4645152" y="1033272"/>
            <a:ext cx="3419856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Decision Criteria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37"/>
          <p:cNvSpPr/>
          <p:nvPr/>
        </p:nvSpPr>
        <p:spPr>
          <a:xfrm>
            <a:off x="4645152" y="1243584"/>
            <a:ext cx="3419856" cy="78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More missing values → drop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Lower correlation with target → drop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Less interpretable → drop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7"/>
          <p:cNvSpPr/>
          <p:nvPr/>
        </p:nvSpPr>
        <p:spPr>
          <a:xfrm>
            <a:off x="640080" y="2308218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7"/>
          <p:cNvSpPr/>
          <p:nvPr/>
        </p:nvSpPr>
        <p:spPr>
          <a:xfrm>
            <a:off x="713232" y="2324862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REDUNDANCY REMOVAL FUNCTION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7"/>
          <p:cNvSpPr/>
          <p:nvPr/>
        </p:nvSpPr>
        <p:spPr>
          <a:xfrm>
            <a:off x="713232" y="2507742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drop_correlated_features(df, threshold=0.9):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corr_matrix = df.corr().abs()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upper = corr_matrix.where(np.triu(np.ones(corr_matrix.shape), k=1).astype(bool))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to_drop = [col for col in upper.columns if any(upper[col] &gt; threshold)]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df.drop(columns=to_drop), to_drop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heatmap&#10;&#10;AI-generated content may be incorrect." id="756" name="Google Shape;7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8289" y="3480294"/>
            <a:ext cx="2347422" cy="156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24 ·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Selection vs Feature Engineering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Related but distinct processes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8"/>
          <p:cNvSpPr/>
          <p:nvPr/>
        </p:nvSpPr>
        <p:spPr>
          <a:xfrm>
            <a:off x="640080" y="1323086"/>
            <a:ext cx="3749040" cy="11714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8"/>
          <p:cNvSpPr/>
          <p:nvPr/>
        </p:nvSpPr>
        <p:spPr>
          <a:xfrm>
            <a:off x="713232" y="1368806"/>
            <a:ext cx="3602736" cy="234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8"/>
          <p:cNvSpPr/>
          <p:nvPr/>
        </p:nvSpPr>
        <p:spPr>
          <a:xfrm>
            <a:off x="713232" y="1579117"/>
            <a:ext cx="3602736" cy="761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Creates new features from raw data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Captures domain-relevant structure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Adds to feature universe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8"/>
          <p:cNvSpPr/>
          <p:nvPr/>
        </p:nvSpPr>
        <p:spPr>
          <a:xfrm>
            <a:off x="4572000" y="1323086"/>
            <a:ext cx="3566160" cy="11714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38"/>
          <p:cNvSpPr/>
          <p:nvPr/>
        </p:nvSpPr>
        <p:spPr>
          <a:xfrm>
            <a:off x="4645152" y="1368806"/>
            <a:ext cx="3419856" cy="234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38"/>
          <p:cNvSpPr/>
          <p:nvPr/>
        </p:nvSpPr>
        <p:spPr>
          <a:xfrm>
            <a:off x="4645152" y="1579117"/>
            <a:ext cx="3419856" cy="761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Chooses subset of features (raw or engineered)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Acts as filter and regularizer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Not a substitute for good engineering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8"/>
          <p:cNvSpPr/>
          <p:nvPr/>
        </p:nvSpPr>
        <p:spPr>
          <a:xfrm>
            <a:off x="640080" y="2848356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38"/>
          <p:cNvSpPr/>
          <p:nvPr/>
        </p:nvSpPr>
        <p:spPr>
          <a:xfrm>
            <a:off x="713232" y="2884932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ENGINEER THEN SELECT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8"/>
          <p:cNvSpPr/>
          <p:nvPr/>
        </p:nvSpPr>
        <p:spPr>
          <a:xfrm>
            <a:off x="713232" y="3067812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df["x_sq"] = df["x"] ** 2  # Engineering: create feature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df["noise"] = np.random.randn(100)  # Noise feature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selector = SelectKBest(score_func=f_regression, k=2)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X_selected = selector.fit_transform(df[["x", "x_sq", "noise"]], y)  # Selection: keep best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3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24 ·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3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Model Stability and Generalization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Fewer, better features improve robustness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9"/>
          <p:cNvSpPr/>
          <p:nvPr/>
        </p:nvSpPr>
        <p:spPr>
          <a:xfrm>
            <a:off x="640080" y="1284393"/>
            <a:ext cx="3749040" cy="130759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39"/>
          <p:cNvSpPr/>
          <p:nvPr/>
        </p:nvSpPr>
        <p:spPr>
          <a:xfrm>
            <a:off x="713232" y="1330113"/>
            <a:ext cx="3602736" cy="261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39"/>
          <p:cNvSpPr/>
          <p:nvPr/>
        </p:nvSpPr>
        <p:spPr>
          <a:xfrm>
            <a:off x="713232" y="1540424"/>
            <a:ext cx="3602736" cy="849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More stable coefficients across CV folds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More consistent performance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Focus on robust patterns, not noise idiosyncrasies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39"/>
          <p:cNvSpPr/>
          <p:nvPr/>
        </p:nvSpPr>
        <p:spPr>
          <a:xfrm>
            <a:off x="4572000" y="1284393"/>
            <a:ext cx="3566160" cy="1307592"/>
          </a:xfrm>
          <a:prstGeom prst="rect">
            <a:avLst/>
          </a:prstGeom>
          <a:solidFill>
            <a:srgbClr val="FFF8E6"/>
          </a:solidFill>
          <a:ln cap="flat" cmpd="sng" w="127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39"/>
          <p:cNvSpPr/>
          <p:nvPr/>
        </p:nvSpPr>
        <p:spPr>
          <a:xfrm>
            <a:off x="4645152" y="1330113"/>
            <a:ext cx="3419856" cy="261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Risk of Over-Selection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39"/>
          <p:cNvSpPr/>
          <p:nvPr/>
        </p:nvSpPr>
        <p:spPr>
          <a:xfrm>
            <a:off x="4645152" y="1540424"/>
            <a:ext cx="3419856" cy="849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Aggressive selection may remove weak but complementary signals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Tune selection threshold carefully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Evaluate on held-out data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39"/>
          <p:cNvSpPr/>
          <p:nvPr/>
        </p:nvSpPr>
        <p:spPr>
          <a:xfrm>
            <a:off x="640080" y="2848356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39"/>
          <p:cNvSpPr/>
          <p:nvPr/>
        </p:nvSpPr>
        <p:spPr>
          <a:xfrm>
            <a:off x="713232" y="2884932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COMPARING FULL VS SELECTED FEATURES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39"/>
          <p:cNvSpPr/>
          <p:nvPr/>
        </p:nvSpPr>
        <p:spPr>
          <a:xfrm>
            <a:off x="713232" y="3067812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model_full = Ridge(alpha=1.0); scores_full = cross_val_score(model_full, X, y, cv=5)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X_selected = X[:, :5]  # Assume first 5 are informative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model_selected = Ridge(alpha=1.0); scores_selected = cross_val_score(model_selected, X_selected, y, cv=5)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print("Full CV R²:", scores_full.mean(), "Selected CV R²:", scores_selected.mean())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 · DOMAIN-DRIVEN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Why Raw Features Are Often Insufficient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Raw data reflects storage, not decision-making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640080" y="1347049"/>
            <a:ext cx="3749040" cy="115745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713232" y="1392769"/>
            <a:ext cx="3602736" cy="231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13232" y="1603082"/>
            <a:ext cx="3602736" cy="752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Two houses with same price but different sqft are not equally expensive to buyers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Buyers compare cost per unit area, not absolute price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Models must implicitly learn these ratios from data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4572000" y="1347049"/>
            <a:ext cx="3566160" cy="1157453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4645152" y="1392769"/>
            <a:ext cx="3419856" cy="231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The Solution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4645152" y="1603082"/>
            <a:ext cx="3419856" cy="752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Explicitly engineer domain-driven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Bake relevant invariances into feature space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Easier for linear and non-linear models to approximate true process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640080" y="2705670"/>
            <a:ext cx="7498080" cy="133107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713232" y="2844564"/>
            <a:ext cx="7351776" cy="208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LINEAR MODEL COMPARISON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713232" y="3052906"/>
            <a:ext cx="7351776" cy="983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df["price_per_sqft"] = df["price"] / df["sqft"]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df["quality_score"] = 0.5 * df["price_per_sqft"] + noise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model_raw = LinearRegression().fit(df[["price", "sqft"]],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model_domain = LinearRegression().fit(df[["price_per_sqft"]],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print("R² raw:", model_raw.score(...), "R² domain:", model_domain.score(...))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4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4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DAY 24 · ACTIVITY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4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Selection Practice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4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Variance threshold and correlation filtering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40"/>
          <p:cNvSpPr/>
          <p:nvPr/>
        </p:nvSpPr>
        <p:spPr>
          <a:xfrm>
            <a:off x="640080" y="1216152"/>
            <a:ext cx="3749040" cy="198882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40"/>
          <p:cNvSpPr/>
          <p:nvPr/>
        </p:nvSpPr>
        <p:spPr>
          <a:xfrm>
            <a:off x="777240" y="1280160"/>
            <a:ext cx="3474720" cy="265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Steps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40"/>
          <p:cNvSpPr/>
          <p:nvPr/>
        </p:nvSpPr>
        <p:spPr>
          <a:xfrm>
            <a:off x="777240" y="1508760"/>
            <a:ext cx="3474720" cy="1458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Apply VarianceThreshold to remove near-constant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Compute correlation matrix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Implement drop_correlated_features() function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Apply correlation filter (threshold 0.9)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Compare Ridge performance before/after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Document which features removed and why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40"/>
          <p:cNvSpPr/>
          <p:nvPr/>
        </p:nvSpPr>
        <p:spPr>
          <a:xfrm>
            <a:off x="4572000" y="1216152"/>
            <a:ext cx="3566160" cy="19888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40"/>
          <p:cNvSpPr/>
          <p:nvPr/>
        </p:nvSpPr>
        <p:spPr>
          <a:xfrm>
            <a:off x="4645152" y="1261872"/>
            <a:ext cx="3419856" cy="265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40"/>
          <p:cNvSpPr/>
          <p:nvPr/>
        </p:nvSpPr>
        <p:spPr>
          <a:xfrm>
            <a:off x="4645152" y="1472184"/>
            <a:ext cx="3419856" cy="1524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Why are constant features rarely useful?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Procedure for correlation-based redundancy removal?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How does selection differ for linear vs tree models?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Explain curse of dimensionality and how selection helps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0"/>
          <p:cNvSpPr/>
          <p:nvPr/>
        </p:nvSpPr>
        <p:spPr>
          <a:xfrm>
            <a:off x="640080" y="3415284"/>
            <a:ext cx="7498080" cy="92811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40"/>
          <p:cNvSpPr/>
          <p:nvPr/>
        </p:nvSpPr>
        <p:spPr>
          <a:xfrm>
            <a:off x="713232" y="3451860"/>
            <a:ext cx="7351776" cy="238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SKELETON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40"/>
          <p:cNvSpPr/>
          <p:nvPr/>
        </p:nvSpPr>
        <p:spPr>
          <a:xfrm>
            <a:off x="713232" y="3634740"/>
            <a:ext cx="7351776" cy="5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var_selector = VarianceThreshold(threshold=0.01).fit(X_train)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X_train_var = var_selector.transform(X_train)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X_reduced, dropped = drop_correlated_features(X_train_var_df, threshold=0.9)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4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1"/>
          <p:cNvSpPr/>
          <p:nvPr/>
        </p:nvSpPr>
        <p:spPr>
          <a:xfrm>
            <a:off x="640080" y="11430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25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41"/>
          <p:cNvSpPr/>
          <p:nvPr/>
        </p:nvSpPr>
        <p:spPr>
          <a:xfrm>
            <a:off x="640080" y="1463040"/>
            <a:ext cx="73152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Engineering Mini-Project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41"/>
          <p:cNvSpPr/>
          <p:nvPr/>
        </p:nvSpPr>
        <p:spPr>
          <a:xfrm>
            <a:off x="640080" y="2057400"/>
            <a:ext cx="73152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End-to-End Workflow with Documentation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41"/>
          <p:cNvSpPr/>
          <p:nvPr/>
        </p:nvSpPr>
        <p:spPr>
          <a:xfrm>
            <a:off x="64008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41"/>
          <p:cNvSpPr/>
          <p:nvPr/>
        </p:nvSpPr>
        <p:spPr>
          <a:xfrm>
            <a:off x="64008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41"/>
          <p:cNvSpPr/>
          <p:nvPr/>
        </p:nvSpPr>
        <p:spPr>
          <a:xfrm>
            <a:off x="80467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1"/>
          <p:cNvSpPr/>
          <p:nvPr/>
        </p:nvSpPr>
        <p:spPr>
          <a:xfrm>
            <a:off x="804672" y="2770632"/>
            <a:ext cx="338328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Apply full feature engineering workflow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Integrate domain, interactions, polynomials,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Guard against leakage explicitly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Address ethical considerations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Prepare features for production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41"/>
          <p:cNvSpPr/>
          <p:nvPr/>
        </p:nvSpPr>
        <p:spPr>
          <a:xfrm>
            <a:off x="4480560" y="2487168"/>
            <a:ext cx="3657600" cy="18745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41"/>
          <p:cNvSpPr/>
          <p:nvPr/>
        </p:nvSpPr>
        <p:spPr>
          <a:xfrm>
            <a:off x="4480560" y="2487168"/>
            <a:ext cx="45720" cy="187452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41"/>
          <p:cNvSpPr/>
          <p:nvPr/>
        </p:nvSpPr>
        <p:spPr>
          <a:xfrm>
            <a:off x="4645152" y="256032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1"/>
          <p:cNvSpPr/>
          <p:nvPr/>
        </p:nvSpPr>
        <p:spPr>
          <a:xfrm>
            <a:off x="4645152" y="2770632"/>
            <a:ext cx="3383280" cy="402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Engineer robust feature set from cleaned dataset.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Document all decisions with rationale.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1"/>
          <p:cNvSpPr/>
          <p:nvPr/>
        </p:nvSpPr>
        <p:spPr>
          <a:xfrm>
            <a:off x="4645152" y="3566160"/>
            <a:ext cx="338328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41"/>
          <p:cNvSpPr/>
          <p:nvPr/>
        </p:nvSpPr>
        <p:spPr>
          <a:xfrm>
            <a:off x="4645152" y="3776472"/>
            <a:ext cx="33832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Graded GitHub submission with code, data, and documentation.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1"/>
          <p:cNvSpPr/>
          <p:nvPr/>
        </p:nvSpPr>
        <p:spPr>
          <a:xfrm>
            <a:off x="640080" y="4663440"/>
            <a:ext cx="45720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Week 5 · Feature Engineering II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2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2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2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25 · MINI-PROJECT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2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Designing an End-to-End Plan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42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Plan before coding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2"/>
          <p:cNvSpPr/>
          <p:nvPr/>
        </p:nvSpPr>
        <p:spPr>
          <a:xfrm>
            <a:off x="640080" y="1148213"/>
            <a:ext cx="3749040" cy="158520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2"/>
          <p:cNvSpPr/>
          <p:nvPr/>
        </p:nvSpPr>
        <p:spPr>
          <a:xfrm>
            <a:off x="713232" y="1193932"/>
            <a:ext cx="3602736" cy="288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Plan Components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2"/>
          <p:cNvSpPr/>
          <p:nvPr/>
        </p:nvSpPr>
        <p:spPr>
          <a:xfrm>
            <a:off x="713232" y="1404244"/>
            <a:ext cx="3602736" cy="108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Understand prediction task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Identify important domain quantities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Choose candidate transformations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Plan feature selection strategy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Specify leakage prevention measures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2"/>
          <p:cNvSpPr/>
          <p:nvPr/>
        </p:nvSpPr>
        <p:spPr>
          <a:xfrm>
            <a:off x="4572000" y="1148213"/>
            <a:ext cx="3566160" cy="1585204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42"/>
          <p:cNvSpPr/>
          <p:nvPr/>
        </p:nvSpPr>
        <p:spPr>
          <a:xfrm>
            <a:off x="4645152" y="1193932"/>
            <a:ext cx="3419856" cy="288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Evaluation Plan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42"/>
          <p:cNvSpPr/>
          <p:nvPr/>
        </p:nvSpPr>
        <p:spPr>
          <a:xfrm>
            <a:off x="4645152" y="1404244"/>
            <a:ext cx="3419856" cy="108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Cross-validation strategy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 importance analysis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Fairness and ethical review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Document assumptions throughout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42"/>
          <p:cNvSpPr/>
          <p:nvPr/>
        </p:nvSpPr>
        <p:spPr>
          <a:xfrm>
            <a:off x="640080" y="3113533"/>
            <a:ext cx="7498080" cy="118414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2"/>
          <p:cNvSpPr/>
          <p:nvPr/>
        </p:nvSpPr>
        <p:spPr>
          <a:xfrm>
            <a:off x="713232" y="3150109"/>
            <a:ext cx="7351776" cy="202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FEATURE ENGINEERING PLAN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2"/>
          <p:cNvSpPr/>
          <p:nvPr/>
        </p:nvSpPr>
        <p:spPr>
          <a:xfrm>
            <a:off x="713232" y="3332989"/>
            <a:ext cx="7351776" cy="845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plan = {"domain_features": ["per_unit_ratios"], "interactions": ["key_pairs"],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"polynomial_terms": ["selected_degree_2"], "selection": ["variance", "correlation"],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"leakage_checks": ["no_future_info"], "fairness": ["review_proxy_features"]}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3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3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43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25 · MINI-PROJECT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3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Applying Domain-Driven Features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3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Meaningful ratios and per-unit metrics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3"/>
          <p:cNvSpPr/>
          <p:nvPr/>
        </p:nvSpPr>
        <p:spPr>
          <a:xfrm>
            <a:off x="640080" y="1433441"/>
            <a:ext cx="3749040" cy="113717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3"/>
          <p:cNvSpPr/>
          <p:nvPr/>
        </p:nvSpPr>
        <p:spPr>
          <a:xfrm>
            <a:off x="713232" y="1479161"/>
            <a:ext cx="3602736" cy="227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43"/>
          <p:cNvSpPr/>
          <p:nvPr/>
        </p:nvSpPr>
        <p:spPr>
          <a:xfrm>
            <a:off x="713232" y="1689474"/>
            <a:ext cx="3602736" cy="739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Compute price_per_sqft, revenue_per_user, etc.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Handle division by zero safely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Document rationale for each feature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3"/>
          <p:cNvSpPr/>
          <p:nvPr/>
        </p:nvSpPr>
        <p:spPr>
          <a:xfrm>
            <a:off x="4572000" y="1433441"/>
            <a:ext cx="3566160" cy="1137173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3"/>
          <p:cNvSpPr/>
          <p:nvPr/>
        </p:nvSpPr>
        <p:spPr>
          <a:xfrm>
            <a:off x="4645152" y="1479161"/>
            <a:ext cx="3419856" cy="227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Documentation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3"/>
          <p:cNvSpPr/>
          <p:nvPr/>
        </p:nvSpPr>
        <p:spPr>
          <a:xfrm>
            <a:off x="4645152" y="1689474"/>
            <a:ext cx="3419856" cy="739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What real-world quantity it represents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How it relates to target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Expected model impact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3"/>
          <p:cNvSpPr/>
          <p:nvPr/>
        </p:nvSpPr>
        <p:spPr>
          <a:xfrm>
            <a:off x="640080" y="3034791"/>
            <a:ext cx="7498080" cy="124815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3"/>
          <p:cNvSpPr/>
          <p:nvPr/>
        </p:nvSpPr>
        <p:spPr>
          <a:xfrm>
            <a:off x="713232" y="3071368"/>
            <a:ext cx="7351776" cy="195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DOMAIN FEATURES IN PROJECT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43"/>
          <p:cNvSpPr/>
          <p:nvPr/>
        </p:nvSpPr>
        <p:spPr>
          <a:xfrm>
            <a:off x="713232" y="3254247"/>
            <a:ext cx="7351776" cy="92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df_features = df.copy()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df_features["price_per_sqft"] = df["price"] / df["sqft"].replace({0: np.nan})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df_features["price_per_sqft"] = df_features["price_per_sqft"].fillna(df_features["price_per_sqft"].median())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df_features["revenue_per_user"] = df["revenue"] / df["num_users"].replace({0: np.nan})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4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4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4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25 · MINI-PROJECT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4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Engineering Interactions and Polynomials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4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Thoughtful, limited expansion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4"/>
          <p:cNvSpPr/>
          <p:nvPr/>
        </p:nvSpPr>
        <p:spPr>
          <a:xfrm>
            <a:off x="640080" y="1390142"/>
            <a:ext cx="3749040" cy="12476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4"/>
          <p:cNvSpPr/>
          <p:nvPr/>
        </p:nvSpPr>
        <p:spPr>
          <a:xfrm>
            <a:off x="713232" y="1435862"/>
            <a:ext cx="3602736" cy="249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Interaction Strategy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4"/>
          <p:cNvSpPr/>
          <p:nvPr/>
        </p:nvSpPr>
        <p:spPr>
          <a:xfrm>
            <a:off x="713232" y="1646173"/>
            <a:ext cx="3602736" cy="810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Limited set based on domain insight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Key numeric pairs (multiplicative)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Important conditions (logical)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44"/>
          <p:cNvSpPr/>
          <p:nvPr/>
        </p:nvSpPr>
        <p:spPr>
          <a:xfrm>
            <a:off x="4572000" y="1390142"/>
            <a:ext cx="3566160" cy="1247648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44"/>
          <p:cNvSpPr/>
          <p:nvPr/>
        </p:nvSpPr>
        <p:spPr>
          <a:xfrm>
            <a:off x="4645152" y="1435862"/>
            <a:ext cx="3419856" cy="249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Polynomial Strategy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44"/>
          <p:cNvSpPr/>
          <p:nvPr/>
        </p:nvSpPr>
        <p:spPr>
          <a:xfrm>
            <a:off x="4645152" y="1646173"/>
            <a:ext cx="3419856" cy="810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Selective application to few variables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Degree 2 for variables with plausible non-linearity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Requires regularization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44"/>
          <p:cNvSpPr/>
          <p:nvPr/>
        </p:nvSpPr>
        <p:spPr>
          <a:xfrm>
            <a:off x="640080" y="3058668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44"/>
          <p:cNvSpPr/>
          <p:nvPr/>
        </p:nvSpPr>
        <p:spPr>
          <a:xfrm>
            <a:off x="713232" y="3095244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INTERACTIONS AND POLYNOMIALS IN PROJECT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4"/>
          <p:cNvSpPr/>
          <p:nvPr/>
        </p:nvSpPr>
        <p:spPr>
          <a:xfrm>
            <a:off x="713232" y="3278124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df_features["f1_x_f2"] = df_features["feature1"] * df_features["feature2"]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df_features["high_risk"] = ((df_features["age"] &gt; 60) &amp; (df_features["is_smoker"] == 1)).astype(int)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Polynomial on selected variables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poly = PolynomialFeatures(degree=2, include_bias=False)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X_poly = poly.fit_transform(df_features[["age", "price_per_sqft"]])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25 · MINI-PROJECT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Guarding Against Target Leakage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Critical for valid evaluation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5"/>
          <p:cNvSpPr/>
          <p:nvPr/>
        </p:nvSpPr>
        <p:spPr>
          <a:xfrm>
            <a:off x="640080" y="1239181"/>
            <a:ext cx="3749040" cy="1408175"/>
          </a:xfrm>
          <a:prstGeom prst="rect">
            <a:avLst/>
          </a:prstGeom>
          <a:solidFill>
            <a:srgbClr val="FFEBEE"/>
          </a:solidFill>
          <a:ln cap="flat" cmpd="sng" w="1270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5"/>
          <p:cNvSpPr/>
          <p:nvPr/>
        </p:nvSpPr>
        <p:spPr>
          <a:xfrm>
            <a:off x="713232" y="1284902"/>
            <a:ext cx="3602736" cy="25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Leakage Sources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45"/>
          <p:cNvSpPr/>
          <p:nvPr/>
        </p:nvSpPr>
        <p:spPr>
          <a:xfrm>
            <a:off x="713232" y="1495213"/>
            <a:ext cx="3602736" cy="960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Features using future information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Aggregates including post-outcome records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Ratios with target-derived quantities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Scaling parameters from combined train+test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45"/>
          <p:cNvSpPr/>
          <p:nvPr/>
        </p:nvSpPr>
        <p:spPr>
          <a:xfrm>
            <a:off x="4572000" y="1239181"/>
            <a:ext cx="3566160" cy="1408175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5"/>
          <p:cNvSpPr/>
          <p:nvPr/>
        </p:nvSpPr>
        <p:spPr>
          <a:xfrm>
            <a:off x="4645152" y="1284902"/>
            <a:ext cx="3419856" cy="25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Prevention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45"/>
          <p:cNvSpPr/>
          <p:nvPr/>
        </p:nvSpPr>
        <p:spPr>
          <a:xfrm>
            <a:off x="4645152" y="1495213"/>
            <a:ext cx="3419856" cy="960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Review every feature definition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Fit transformers on training only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Use proper train/test split before any engineering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Document time-based validity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45"/>
          <p:cNvSpPr/>
          <p:nvPr/>
        </p:nvSpPr>
        <p:spPr>
          <a:xfrm>
            <a:off x="640080" y="2939796"/>
            <a:ext cx="7498080" cy="9601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45"/>
          <p:cNvSpPr/>
          <p:nvPr/>
        </p:nvSpPr>
        <p:spPr>
          <a:xfrm>
            <a:off x="713232" y="2976372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LEAKAGE-SAFE SCALING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5"/>
          <p:cNvSpPr/>
          <p:nvPr/>
        </p:nvSpPr>
        <p:spPr>
          <a:xfrm>
            <a:off x="713232" y="3159252"/>
            <a:ext cx="735177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X_train, X_test, y_train, y_test = train_test_split(X, y, test_size=0.2)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scaler = StandardScaler()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X_train_scaled = scaler.fit_transform(X_train)  # Fit on train only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X_test_scaled = scaler.transform(X_test)         # Transform test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4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4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25 · MINI-PROJECT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4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Selection in the Project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4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Pare down expanded feature space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46"/>
          <p:cNvSpPr/>
          <p:nvPr/>
        </p:nvSpPr>
        <p:spPr>
          <a:xfrm>
            <a:off x="640080" y="1174497"/>
            <a:ext cx="3749040" cy="128305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46"/>
          <p:cNvSpPr/>
          <p:nvPr/>
        </p:nvSpPr>
        <p:spPr>
          <a:xfrm>
            <a:off x="713232" y="1220217"/>
            <a:ext cx="3602736" cy="256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After Engineering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46"/>
          <p:cNvSpPr/>
          <p:nvPr/>
        </p:nvSpPr>
        <p:spPr>
          <a:xfrm>
            <a:off x="713232" y="1430529"/>
            <a:ext cx="3602736" cy="833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 space may be large and redundant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Polynomial and interaction terms proliferate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Selection creates compact, informative set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6"/>
          <p:cNvSpPr/>
          <p:nvPr/>
        </p:nvSpPr>
        <p:spPr>
          <a:xfrm>
            <a:off x="4572000" y="1174497"/>
            <a:ext cx="3566160" cy="1283058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46"/>
          <p:cNvSpPr/>
          <p:nvPr/>
        </p:nvSpPr>
        <p:spPr>
          <a:xfrm>
            <a:off x="4645152" y="1220217"/>
            <a:ext cx="3419856" cy="256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46"/>
          <p:cNvSpPr/>
          <p:nvPr/>
        </p:nvSpPr>
        <p:spPr>
          <a:xfrm>
            <a:off x="4645152" y="1430529"/>
            <a:ext cx="3419856" cy="833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Variance thresholding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Correlation-based redundancy removal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Compare model performance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Document selections and rationale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46"/>
          <p:cNvSpPr/>
          <p:nvPr/>
        </p:nvSpPr>
        <p:spPr>
          <a:xfrm>
            <a:off x="640080" y="2662788"/>
            <a:ext cx="7498080" cy="123712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46"/>
          <p:cNvSpPr/>
          <p:nvPr/>
        </p:nvSpPr>
        <p:spPr>
          <a:xfrm>
            <a:off x="713232" y="2699363"/>
            <a:ext cx="7351776" cy="193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SELECTION PIPELINE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46"/>
          <p:cNvSpPr/>
          <p:nvPr/>
        </p:nvSpPr>
        <p:spPr>
          <a:xfrm>
            <a:off x="713232" y="2882243"/>
            <a:ext cx="7351776" cy="91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var_selector = VarianceThreshold(threshold=0.01)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X_train_var = var_selector.fit_transform(X_train_num)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X_train_reduced, dropped = drop_correlated(X_train_var_df, threshold=0.95)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print("Original:", len(numeric_cols), "After variance:", X_train_var.shape[1], "After corr:", X_train_reduced.shape[1])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4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4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25 · MINI-PROJECT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4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Ethical Considerations in Feature Design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Fairness, privacy, and potential harms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47"/>
          <p:cNvSpPr/>
          <p:nvPr/>
        </p:nvSpPr>
        <p:spPr>
          <a:xfrm>
            <a:off x="640080" y="1271016"/>
            <a:ext cx="3749040" cy="1343718"/>
          </a:xfrm>
          <a:prstGeom prst="rect">
            <a:avLst/>
          </a:prstGeom>
          <a:solidFill>
            <a:srgbClr val="FFEBEE"/>
          </a:solidFill>
          <a:ln cap="flat" cmpd="sng" w="1270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47"/>
          <p:cNvSpPr/>
          <p:nvPr/>
        </p:nvSpPr>
        <p:spPr>
          <a:xfrm>
            <a:off x="713232" y="1316736"/>
            <a:ext cx="3602736" cy="244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74C3C"/>
                </a:solidFill>
                <a:latin typeface="Calibri"/>
                <a:ea typeface="Calibri"/>
                <a:cs typeface="Calibri"/>
                <a:sym typeface="Calibri"/>
              </a:rPr>
              <a:t>Key Concerns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47"/>
          <p:cNvSpPr/>
          <p:nvPr/>
        </p:nvSpPr>
        <p:spPr>
          <a:xfrm>
            <a:off x="713232" y="1527047"/>
            <a:ext cx="3602736" cy="916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Features acting as proxies for protected attributes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Postal codes, income may correlate with race/gender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Can embed and amplify biases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47"/>
          <p:cNvSpPr/>
          <p:nvPr/>
        </p:nvSpPr>
        <p:spPr>
          <a:xfrm>
            <a:off x="4572000" y="1271016"/>
            <a:ext cx="3566160" cy="1343718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47"/>
          <p:cNvSpPr/>
          <p:nvPr/>
        </p:nvSpPr>
        <p:spPr>
          <a:xfrm>
            <a:off x="4645152" y="1316736"/>
            <a:ext cx="3419856" cy="244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Mitigations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47"/>
          <p:cNvSpPr/>
          <p:nvPr/>
        </p:nvSpPr>
        <p:spPr>
          <a:xfrm>
            <a:off x="4645152" y="1527047"/>
            <a:ext cx="3419856" cy="916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Review each feature for fairness issues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Consider necessity and proportionality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Conduct fairness audits on model predictions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Document justifications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7"/>
          <p:cNvSpPr/>
          <p:nvPr/>
        </p:nvSpPr>
        <p:spPr>
          <a:xfrm>
            <a:off x="640080" y="2916486"/>
            <a:ext cx="7498080" cy="114943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7"/>
          <p:cNvSpPr/>
          <p:nvPr/>
        </p:nvSpPr>
        <p:spPr>
          <a:xfrm>
            <a:off x="713232" y="2953063"/>
            <a:ext cx="7351776" cy="197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IDENTIFYING POTENTIAL PROXY FEATURES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47"/>
          <p:cNvSpPr/>
          <p:nvPr/>
        </p:nvSpPr>
        <p:spPr>
          <a:xfrm>
            <a:off x="713232" y="3135942"/>
            <a:ext cx="7351776" cy="82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sensitive_proxies = [col for col in df_features.columns if "zip" in col.lower() or "income" in col.lower()]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print("Potential proxy features for review:", sensitive_proxies)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4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25 · MINI-PROJECT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4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Preparing Features for Production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4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Reproducible, versioned, monitored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48"/>
          <p:cNvSpPr/>
          <p:nvPr/>
        </p:nvSpPr>
        <p:spPr>
          <a:xfrm>
            <a:off x="640080" y="1190512"/>
            <a:ext cx="3749040" cy="12878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48"/>
          <p:cNvSpPr/>
          <p:nvPr/>
        </p:nvSpPr>
        <p:spPr>
          <a:xfrm>
            <a:off x="713232" y="1236232"/>
            <a:ext cx="3602736" cy="257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48"/>
          <p:cNvSpPr/>
          <p:nvPr/>
        </p:nvSpPr>
        <p:spPr>
          <a:xfrm>
            <a:off x="713232" y="1446544"/>
            <a:ext cx="3602736" cy="837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Encapsulate transformations in pipelines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Handle missing values consistently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Maintain column ordering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Version external dependencies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48"/>
          <p:cNvSpPr/>
          <p:nvPr/>
        </p:nvSpPr>
        <p:spPr>
          <a:xfrm>
            <a:off x="4572000" y="1190512"/>
            <a:ext cx="3566160" cy="1287880"/>
          </a:xfrm>
          <a:prstGeom prst="rect">
            <a:avLst/>
          </a:prstGeom>
          <a:solidFill>
            <a:srgbClr val="FFF8E6"/>
          </a:solidFill>
          <a:ln cap="flat" cmpd="sng" w="127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48"/>
          <p:cNvSpPr/>
          <p:nvPr/>
        </p:nvSpPr>
        <p:spPr>
          <a:xfrm>
            <a:off x="4645152" y="1236232"/>
            <a:ext cx="3419856" cy="257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48"/>
          <p:cNvSpPr/>
          <p:nvPr/>
        </p:nvSpPr>
        <p:spPr>
          <a:xfrm>
            <a:off x="4645152" y="1446544"/>
            <a:ext cx="3419856" cy="837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Detect data drift over time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Log feature distributions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Alert on unexpected values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48"/>
          <p:cNvSpPr/>
          <p:nvPr/>
        </p:nvSpPr>
        <p:spPr>
          <a:xfrm>
            <a:off x="640080" y="2659480"/>
            <a:ext cx="7498080" cy="149646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8"/>
          <p:cNvSpPr/>
          <p:nvPr/>
        </p:nvSpPr>
        <p:spPr>
          <a:xfrm>
            <a:off x="713232" y="2696056"/>
            <a:ext cx="7351776" cy="234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PRODUCTION PIPELINE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48"/>
          <p:cNvSpPr/>
          <p:nvPr/>
        </p:nvSpPr>
        <p:spPr>
          <a:xfrm>
            <a:off x="713232" y="2878935"/>
            <a:ext cx="7351776" cy="1106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sklearn.pipeline import Pipeline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sklearn.compose import ColumnTransformer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preprocess = ColumnTransformer(transformers=[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("num", Pipeline([("imputer", SimpleImputer(strategy="median")), ("scaler", StandardScaler())]), numeric_features)])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final_model = Pipeline([("preprocess", preprocess), ("model", RandomForestRegressor())])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4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4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25 · MINI-PROJECT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4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Model Training with Engineered Features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4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Compare with and without advanced features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49"/>
          <p:cNvSpPr/>
          <p:nvPr/>
        </p:nvSpPr>
        <p:spPr>
          <a:xfrm>
            <a:off x="640080" y="1305785"/>
            <a:ext cx="3749040" cy="120755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9"/>
          <p:cNvSpPr/>
          <p:nvPr/>
        </p:nvSpPr>
        <p:spPr>
          <a:xfrm>
            <a:off x="713232" y="1351505"/>
            <a:ext cx="3602736" cy="241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Training Strategy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49"/>
          <p:cNvSpPr/>
          <p:nvPr/>
        </p:nvSpPr>
        <p:spPr>
          <a:xfrm>
            <a:off x="713232" y="1561818"/>
            <a:ext cx="3602736" cy="784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Train multiple model families (linear, tree)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Compare performance with/without engineering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Demonstrate value of your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49"/>
          <p:cNvSpPr/>
          <p:nvPr/>
        </p:nvSpPr>
        <p:spPr>
          <a:xfrm>
            <a:off x="4572000" y="1305785"/>
            <a:ext cx="3566160" cy="1207551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49"/>
          <p:cNvSpPr/>
          <p:nvPr/>
        </p:nvSpPr>
        <p:spPr>
          <a:xfrm>
            <a:off x="4645152" y="1351505"/>
            <a:ext cx="3419856" cy="241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49"/>
          <p:cNvSpPr/>
          <p:nvPr/>
        </p:nvSpPr>
        <p:spPr>
          <a:xfrm>
            <a:off x="4645152" y="1561818"/>
            <a:ext cx="3419856" cy="784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Analyze feature importances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Inspect coefficients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Relate back to domain intuition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49"/>
          <p:cNvSpPr/>
          <p:nvPr/>
        </p:nvSpPr>
        <p:spPr>
          <a:xfrm>
            <a:off x="640080" y="2714504"/>
            <a:ext cx="7498080" cy="123302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49"/>
          <p:cNvSpPr/>
          <p:nvPr/>
        </p:nvSpPr>
        <p:spPr>
          <a:xfrm>
            <a:off x="713232" y="2751081"/>
            <a:ext cx="7351776" cy="192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MODEL COMPARISON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49"/>
          <p:cNvSpPr/>
          <p:nvPr/>
        </p:nvSpPr>
        <p:spPr>
          <a:xfrm>
            <a:off x="713232" y="2933961"/>
            <a:ext cx="7351776" cy="911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ridge = Ridge(alpha=1.0).fit(X_train_final, y_train)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rf = RandomForestRegressor(random_state=0).fit(X_train_final, y_train)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print("Ridge R²:", r2_score(y_test, ridge.predict(X_test_final)))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print("RF R²:", r2_score(y_test, rf.predict(X_test_final)))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 · DOMAIN-DRIVEN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Translating Business Logic Into Features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Convert qualitative expectations into quantitative features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640080" y="1303931"/>
            <a:ext cx="3749040" cy="139137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713232" y="1349651"/>
            <a:ext cx="3602736" cy="2529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713232" y="1559963"/>
            <a:ext cx="3602736" cy="9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Identify numerator (quantity of interest)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Identify denominator (scale or resource)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Apply relevant transformations (log, clip)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Validate empirically and refine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4572000" y="1303931"/>
            <a:ext cx="3566160" cy="1391375"/>
          </a:xfrm>
          <a:prstGeom prst="rect">
            <a:avLst/>
          </a:prstGeom>
          <a:solidFill>
            <a:srgbClr val="FFF8E6"/>
          </a:solidFill>
          <a:ln cap="flat" cmpd="sng" w="127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4645152" y="1349651"/>
            <a:ext cx="3419856" cy="2529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Domain Examples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4645152" y="1559963"/>
            <a:ext cx="3419856" cy="9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E-commerce: conversion_rate_per_marketing_dollar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Logistics: on_time_deliveries_per_route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Operations: delay_minutes_per_shipment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640080" y="3113533"/>
            <a:ext cx="7498080" cy="96012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713232" y="3150109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BUSINESS METRICS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713232" y="3332989"/>
            <a:ext cx="735177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df["orders_per_dollar"] = df["orders"] / df["ad_spend"]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df["on_time_rate"] = df["shipments_on_time"] / df["total_shipments"]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df["log_orders_per_dollar"] = np.log1p(df["orders_per_dollar"])  # Stabilize variance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0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50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50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DAY 25 · ACTIVITY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50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Full Feature Engineering Submission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50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End-to-end workflow with documentation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50"/>
          <p:cNvSpPr/>
          <p:nvPr/>
        </p:nvSpPr>
        <p:spPr>
          <a:xfrm>
            <a:off x="640080" y="1374127"/>
            <a:ext cx="3749040" cy="2105053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50"/>
          <p:cNvSpPr/>
          <p:nvPr/>
        </p:nvSpPr>
        <p:spPr>
          <a:xfrm>
            <a:off x="777240" y="1438136"/>
            <a:ext cx="3474720" cy="271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Calibri"/>
              <a:buNone/>
            </a:pPr>
            <a:r>
              <a:rPr b="1" i="0" lang="en-US" sz="11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Deliverables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50"/>
          <p:cNvSpPr/>
          <p:nvPr/>
        </p:nvSpPr>
        <p:spPr>
          <a:xfrm>
            <a:off x="777240" y="1728541"/>
            <a:ext cx="3474720" cy="1561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1. Cleaned input data + engineered feature dataset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2. Reproducible feature engineering pipeline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- Domain features, interactions, polynomials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- Feature 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3. Documentation explaining: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- Domain intuition for each feature type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- Leakage prevention measures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- Ethical considerations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4. Evaluation comparing models with/without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50"/>
          <p:cNvSpPr/>
          <p:nvPr/>
        </p:nvSpPr>
        <p:spPr>
          <a:xfrm>
            <a:off x="4572000" y="1374127"/>
            <a:ext cx="3566160" cy="210505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50"/>
          <p:cNvSpPr/>
          <p:nvPr/>
        </p:nvSpPr>
        <p:spPr>
          <a:xfrm>
            <a:off x="4645152" y="1419848"/>
            <a:ext cx="3419856" cy="271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Assessment Checklist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50"/>
          <p:cNvSpPr/>
          <p:nvPr/>
        </p:nvSpPr>
        <p:spPr>
          <a:xfrm>
            <a:off x="4645152" y="1709756"/>
            <a:ext cx="3419856" cy="1629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□ Repository with cleaned + engineered data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□ Code implements reproducible pipeline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□ Documentation explains domain intuition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□ Evaluation compares with/without features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□ Reflection discusses leakage, selection, ethics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Submit GitHub repository URL.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1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51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51"/>
          <p:cNvSpPr/>
          <p:nvPr/>
        </p:nvSpPr>
        <p:spPr>
          <a:xfrm>
            <a:off x="640080" y="457200"/>
            <a:ext cx="73152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Calibri"/>
              <a:buNone/>
            </a:pPr>
            <a:r>
              <a:rPr b="1" i="0" lang="en-US" sz="3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Week 5 Complete!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51"/>
          <p:cNvSpPr/>
          <p:nvPr/>
        </p:nvSpPr>
        <p:spPr>
          <a:xfrm>
            <a:off x="640080" y="868680"/>
            <a:ext cx="7315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Calibri"/>
              <a:buNone/>
            </a:pPr>
            <a:r>
              <a:rPr b="0" i="0" lang="en-US" sz="13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Feature Engineering II — From Expert Knowledge to Production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51"/>
          <p:cNvSpPr/>
          <p:nvPr/>
        </p:nvSpPr>
        <p:spPr>
          <a:xfrm>
            <a:off x="640080" y="1234440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51"/>
          <p:cNvSpPr/>
          <p:nvPr/>
        </p:nvSpPr>
        <p:spPr>
          <a:xfrm>
            <a:off x="640080" y="1234440"/>
            <a:ext cx="54864" cy="420624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51"/>
          <p:cNvSpPr/>
          <p:nvPr/>
        </p:nvSpPr>
        <p:spPr>
          <a:xfrm>
            <a:off x="777240" y="1234440"/>
            <a:ext cx="146304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Domain-Driven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51"/>
          <p:cNvSpPr/>
          <p:nvPr/>
        </p:nvSpPr>
        <p:spPr>
          <a:xfrm>
            <a:off x="2286000" y="1234440"/>
            <a:ext cx="576072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Ratio features, per-unit metrics, business logic; validate empirically; avoid leakage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51"/>
          <p:cNvSpPr/>
          <p:nvPr/>
        </p:nvSpPr>
        <p:spPr>
          <a:xfrm>
            <a:off x="640080" y="1709928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51"/>
          <p:cNvSpPr/>
          <p:nvPr/>
        </p:nvSpPr>
        <p:spPr>
          <a:xfrm>
            <a:off x="640080" y="1709928"/>
            <a:ext cx="54864" cy="420624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51"/>
          <p:cNvSpPr/>
          <p:nvPr/>
        </p:nvSpPr>
        <p:spPr>
          <a:xfrm>
            <a:off x="777240" y="1709928"/>
            <a:ext cx="146304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Interactions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51"/>
          <p:cNvSpPr/>
          <p:nvPr/>
        </p:nvSpPr>
        <p:spPr>
          <a:xfrm>
            <a:off x="2286000" y="1709928"/>
            <a:ext cx="576072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Multiplicative, additive, logical; expand hypothesis space; manage dimensionality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51"/>
          <p:cNvSpPr/>
          <p:nvPr/>
        </p:nvSpPr>
        <p:spPr>
          <a:xfrm>
            <a:off x="640080" y="2185416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51"/>
          <p:cNvSpPr/>
          <p:nvPr/>
        </p:nvSpPr>
        <p:spPr>
          <a:xfrm>
            <a:off x="640080" y="2185416"/>
            <a:ext cx="54864" cy="420624"/>
          </a:xfrm>
          <a:prstGeom prst="rect">
            <a:avLst/>
          </a:prstGeom>
          <a:solidFill>
            <a:srgbClr val="27AE6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51"/>
          <p:cNvSpPr/>
          <p:nvPr/>
        </p:nvSpPr>
        <p:spPr>
          <a:xfrm>
            <a:off x="777240" y="2185416"/>
            <a:ext cx="146304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Polynomials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51"/>
          <p:cNvSpPr/>
          <p:nvPr/>
        </p:nvSpPr>
        <p:spPr>
          <a:xfrm>
            <a:off x="2286000" y="2185416"/>
            <a:ext cx="576072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Non-linear for linear models; degree selection; regularization essential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51"/>
          <p:cNvSpPr/>
          <p:nvPr/>
        </p:nvSpPr>
        <p:spPr>
          <a:xfrm>
            <a:off x="640080" y="2660904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51"/>
          <p:cNvSpPr/>
          <p:nvPr/>
        </p:nvSpPr>
        <p:spPr>
          <a:xfrm>
            <a:off x="640080" y="2660904"/>
            <a:ext cx="54864" cy="420624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51"/>
          <p:cNvSpPr/>
          <p:nvPr/>
        </p:nvSpPr>
        <p:spPr>
          <a:xfrm>
            <a:off x="777240" y="2660904"/>
            <a:ext cx="146304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Selection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51"/>
          <p:cNvSpPr/>
          <p:nvPr/>
        </p:nvSpPr>
        <p:spPr>
          <a:xfrm>
            <a:off x="2286000" y="2660904"/>
            <a:ext cx="576072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Variance threshold, correlation filter; reduce overfitting; improve stability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51"/>
          <p:cNvSpPr/>
          <p:nvPr/>
        </p:nvSpPr>
        <p:spPr>
          <a:xfrm>
            <a:off x="640080" y="3136392"/>
            <a:ext cx="7498080" cy="4206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51"/>
          <p:cNvSpPr/>
          <p:nvPr/>
        </p:nvSpPr>
        <p:spPr>
          <a:xfrm>
            <a:off x="640080" y="3136392"/>
            <a:ext cx="54864" cy="420624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51"/>
          <p:cNvSpPr/>
          <p:nvPr/>
        </p:nvSpPr>
        <p:spPr>
          <a:xfrm>
            <a:off x="777240" y="3136392"/>
            <a:ext cx="146304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Mini-Project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51"/>
          <p:cNvSpPr/>
          <p:nvPr/>
        </p:nvSpPr>
        <p:spPr>
          <a:xfrm>
            <a:off x="2286000" y="3136392"/>
            <a:ext cx="5760720" cy="42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End-to-end pipeline; documentation; ethical review; production-ready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51"/>
          <p:cNvSpPr/>
          <p:nvPr/>
        </p:nvSpPr>
        <p:spPr>
          <a:xfrm>
            <a:off x="640080" y="3703320"/>
            <a:ext cx="7498080" cy="506016"/>
          </a:xfrm>
          <a:prstGeom prst="rect">
            <a:avLst/>
          </a:prstGeom>
          <a:solidFill>
            <a:srgbClr val="FFF8E6"/>
          </a:solidFill>
          <a:ln cap="flat" cmpd="sng" w="127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51"/>
          <p:cNvSpPr/>
          <p:nvPr/>
        </p:nvSpPr>
        <p:spPr>
          <a:xfrm>
            <a:off x="713232" y="3703320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Key Takeaway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51"/>
          <p:cNvSpPr/>
          <p:nvPr/>
        </p:nvSpPr>
        <p:spPr>
          <a:xfrm>
            <a:off x="713232" y="3854233"/>
            <a:ext cx="7351776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Feature engineering transforms raw data into meaningful representations. Document decisions, validate empirically, guard against leakage, and consider ethical implications at every step.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51"/>
          <p:cNvSpPr/>
          <p:nvPr/>
        </p:nvSpPr>
        <p:spPr>
          <a:xfrm>
            <a:off x="640080" y="4315968"/>
            <a:ext cx="7498080" cy="59510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51"/>
          <p:cNvSpPr/>
          <p:nvPr/>
        </p:nvSpPr>
        <p:spPr>
          <a:xfrm>
            <a:off x="713232" y="4352544"/>
            <a:ext cx="7351776" cy="238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PATTERN TO CARRY FORWARD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51"/>
          <p:cNvSpPr/>
          <p:nvPr/>
        </p:nvSpPr>
        <p:spPr>
          <a:xfrm>
            <a:off x="713232" y="4535425"/>
            <a:ext cx="7351776" cy="198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engineer_features(df) → domain_ratios() → interactions() → polynomials() → select_features() → validate() → document()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 · DOMAIN-DRIVEN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Ratio Features — Definition and Intuition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One quantity relative to another: efficiency, intensity, density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640080" y="1280252"/>
            <a:ext cx="3749040" cy="14263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713232" y="1325972"/>
            <a:ext cx="3602736" cy="28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What Ratios Capture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713232" y="1536284"/>
            <a:ext cx="3602736" cy="927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price / sqft → cost per unit utility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revenue / users → value per customer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clicks / impressions → engagement rate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Decision-makers compare these, not raw counts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4572000" y="1280252"/>
            <a:ext cx="3566160" cy="1426316"/>
          </a:xfrm>
          <a:prstGeom prst="rect">
            <a:avLst/>
          </a:prstGeom>
          <a:solidFill>
            <a:srgbClr val="E8F8F0"/>
          </a:solidFill>
          <a:ln cap="flat" cmpd="sng" w="12700">
            <a:solidFill>
              <a:srgbClr val="27A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4645152" y="1325972"/>
            <a:ext cx="3419856" cy="285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Model Benefits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4645152" y="1536284"/>
            <a:ext cx="3419856" cy="927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Reduce collinearity between raw variables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Single coefficient for ratio effect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Clearer tree splits on meaningful thresholds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640080" y="3017556"/>
            <a:ext cx="7498080" cy="142631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713232" y="3054133"/>
            <a:ext cx="7351776" cy="223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RATIO FEATURES WITH SAFE DIVISION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713232" y="3237012"/>
            <a:ext cx="7351776" cy="1054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df["price_per_sqft"] = df["price"] / df["sqft"]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df["rooms_per_sqft"] = df["num_rooms"] / df["sqft"]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Safe version with protection against division by zero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df["price_per_sqft_safe"] = df["price"] / df["sqft"].replace({0: np.nan})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df["price_per_sqft_safe"] = df["price_per_sqft_safe"].fillna(df["price_per_sqft_safe"].median())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 · DOMAIN-DRIVEN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Ratio Features — Implementation Strategies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Multiple approaches with trade-offs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640080" y="1261269"/>
            <a:ext cx="3749040" cy="172762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13232" y="1297845"/>
            <a:ext cx="3602736" cy="248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STRATEGY 1: VECTORIZED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713232" y="1480726"/>
            <a:ext cx="3602736" cy="1312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Direct vectorized division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df["ratio_vec"] = df["price"] / df["sqft"].replace({0: np.nan})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Using NumPy where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df["ratio_np"] = np.where(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df["sqft"] &gt; 0,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df["price"] / df["sqft"],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np.nan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4572000" y="1261269"/>
            <a:ext cx="3566160" cy="172762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4645152" y="1297845"/>
            <a:ext cx="3419856" cy="248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STRATEGY 2: CUSTOM FUNCTION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645152" y="1480726"/>
            <a:ext cx="3419856" cy="1312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def compute_price_per_sqft(row):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if row["sqft"] &lt;= 0: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np.nan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row["price"] / row["sqft"]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df["ratio_apply"] = df.apply(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    compute_price_per_sqft, axis=1)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640080" y="3099221"/>
            <a:ext cx="7498080" cy="72936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713232" y="3144941"/>
            <a:ext cx="7351776" cy="324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Best Practice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713232" y="3355252"/>
            <a:ext cx="7351776" cy="162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Use vectorized operations with appropriate guards. Document rules and test edge cases (zeros, extremes, missing). Standardize across projects.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 · DOMAIN-DRIVEN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Per-Unit Features and Normalized Metrics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Generalize ratios to any 'per X' quantity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640080" y="1291553"/>
            <a:ext cx="3749040" cy="127558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713232" y="1337273"/>
            <a:ext cx="3602736" cy="2551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Types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713232" y="1547585"/>
            <a:ext cx="3602736" cy="829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Per day, per customer, per device, per transaction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Energy consumption per square meter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Sales per store normalize different footprints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4572000" y="1291553"/>
            <a:ext cx="3566160" cy="1275588"/>
          </a:xfrm>
          <a:prstGeom prst="rect">
            <a:avLst/>
          </a:prstGeom>
          <a:solidFill>
            <a:srgbClr val="E8F4FD"/>
          </a:solidFill>
          <a:ln cap="flat" cmpd="sng" w="127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4645152" y="1337273"/>
            <a:ext cx="3419856" cy="2551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Pattern Revelation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4645152" y="1547585"/>
            <a:ext cx="3419856" cy="829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Reveals patterns invisible in raw totals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Find stores with unusually high productivity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   despite small size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• Distance-based models benefit from aligned scales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640080" y="2848356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713232" y="2884932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PER-UNIT AND NORMALIZED METRICS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713232" y="3067812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df["sales_per_sqft"] = df["monthly_sales"] / df["store_area_sqft"]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df["sales_per_staff"] = df["monthly_sales"] / df["num_staff"]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# Z-score normalization within dataset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df["sales_per_sqft_z"] = (df["sales_per_sqft"] - df["sales_per_sqft"].mean()) / df["sales_per_sqft"].std()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/>
          <p:nvPr/>
        </p:nvSpPr>
        <p:spPr>
          <a:xfrm>
            <a:off x="0" y="0"/>
            <a:ext cx="411480" cy="51435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0" y="0"/>
            <a:ext cx="45720" cy="5143500"/>
          </a:xfrm>
          <a:prstGeom prst="rect">
            <a:avLst/>
          </a:prstGeom>
          <a:solidFill>
            <a:srgbClr val="E85A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640080" y="201168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DAY 21 · DOMAIN-DRIVEN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640080" y="402336"/>
            <a:ext cx="7315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Model Responses to Domain-Driven Features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640080" y="786384"/>
            <a:ext cx="7315200" cy="18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Different models benefit differently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640080" y="1024127"/>
            <a:ext cx="2468880" cy="126187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713232" y="1069847"/>
            <a:ext cx="2322576" cy="252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Linear Models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713232" y="1280159"/>
            <a:ext cx="2322576" cy="82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Most sensitive to representation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Engineered ratios dramatically improve fit and interpretability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3246120" y="1024127"/>
            <a:ext cx="2331720" cy="126187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3319272" y="1069847"/>
            <a:ext cx="2185416" cy="252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E60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27AE60"/>
                </a:solidFill>
                <a:latin typeface="Calibri"/>
                <a:ea typeface="Calibri"/>
                <a:cs typeface="Calibri"/>
                <a:sym typeface="Calibri"/>
              </a:rPr>
              <a:t>Tree-Based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3319272" y="1280159"/>
            <a:ext cx="2185416" cy="82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Can approximate complex relationships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Domain features reduce depth, make splits meaningful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5715000" y="1024127"/>
            <a:ext cx="2423160" cy="126187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5788152" y="1069847"/>
            <a:ext cx="2276856" cy="252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rgbClr val="9B59B6"/>
                </a:solidFill>
                <a:latin typeface="Calibri"/>
                <a:ea typeface="Calibri"/>
                <a:cs typeface="Calibri"/>
                <a:sym typeface="Calibri"/>
              </a:rPr>
              <a:t>Distance-Based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5788152" y="1280159"/>
            <a:ext cx="2276856" cy="82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Rely on feature scales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A1A1A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Domain features create more meaningful distances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640080" y="3826765"/>
            <a:ext cx="7498080" cy="105156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713232" y="3863341"/>
            <a:ext cx="7351776" cy="16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5A32"/>
              </a:buClr>
              <a:buSzPts val="800"/>
              <a:buFont typeface="Calibri"/>
              <a:buNone/>
            </a:pPr>
            <a:r>
              <a:rPr b="1" i="0" lang="en-US" sz="800" u="none" cap="none" strike="noStrike">
                <a:solidFill>
                  <a:srgbClr val="E85A32"/>
                </a:solidFill>
                <a:latin typeface="Calibri"/>
                <a:ea typeface="Calibri"/>
                <a:cs typeface="Calibri"/>
                <a:sym typeface="Calibri"/>
              </a:rPr>
              <a:t>COMPARING MODEL FAMILIES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713232" y="4046221"/>
            <a:ext cx="7351776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rf_raw = RandomForestRegressor().fit(X_raw, y); rf_dom = RandomForestRegressor().fit(X_domain,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knn_raw = KNeighborsRegressor(n_neighbors=3).fit(X_raw,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knn_dom = KNeighborsRegressor(n_neighbors=3).fit(X_domain, y)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900"/>
              <a:buFont typeface="Courier New"/>
              <a:buNone/>
            </a:pPr>
            <a:r>
              <a:rPr b="0" i="0" lang="en-US" sz="900" u="none" cap="none" strike="noStrike">
                <a:solidFill>
                  <a:srgbClr val="E6E6E6"/>
                </a:solidFill>
                <a:latin typeface="Courier New"/>
                <a:ea typeface="Courier New"/>
                <a:cs typeface="Courier New"/>
                <a:sym typeface="Courier New"/>
              </a:rPr>
              <a:t>print("RF raw:", rf_raw.score(...), "RF domain:", rf_dom.score(...))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pter 8 An introduction to linear models | Statistics for the Bench  Biologist" id="203" name="Google Shape;2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340" y="2477891"/>
            <a:ext cx="1721913" cy="1147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e‑Based Models in Machine Learning" id="204" name="Google Shape;2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535" y="2477891"/>
            <a:ext cx="2042889" cy="1147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tance based Models. Both the K ..." id="205" name="Google Shape;20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2627" y="2418285"/>
            <a:ext cx="1447905" cy="1266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2025-12-18T10:13:31Z</dcterms:created>
  <dc:creator>PptxGenJS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544592f-122c-4ea9-81d7-29d2f08cb32b_Enabled">
    <vt:lpwstr>true</vt:lpwstr>
  </property>
  <property fmtid="{D5CDD505-2E9C-101B-9397-08002B2CF9AE}" pid="3" name="MSIP_Label_4544592f-122c-4ea9-81d7-29d2f08cb32b_SetDate">
    <vt:lpwstr>2025-12-21T11:07:55Z</vt:lpwstr>
  </property>
  <property fmtid="{D5CDD505-2E9C-101B-9397-08002B2CF9AE}" pid="4" name="MSIP_Label_4544592f-122c-4ea9-81d7-29d2f08cb32b_Method">
    <vt:lpwstr>Standard</vt:lpwstr>
  </property>
  <property fmtid="{D5CDD505-2E9C-101B-9397-08002B2CF9AE}" pid="5" name="MSIP_Label_4544592f-122c-4ea9-81d7-29d2f08cb32b_Name">
    <vt:lpwstr>General</vt:lpwstr>
  </property>
  <property fmtid="{D5CDD505-2E9C-101B-9397-08002B2CF9AE}" pid="6" name="MSIP_Label_4544592f-122c-4ea9-81d7-29d2f08cb32b_SiteId">
    <vt:lpwstr>5d484851-cd2b-4ae2-95b6-1dc9e15a829f</vt:lpwstr>
  </property>
  <property fmtid="{D5CDD505-2E9C-101B-9397-08002B2CF9AE}" pid="7" name="MSIP_Label_4544592f-122c-4ea9-81d7-29d2f08cb32b_ActionId">
    <vt:lpwstr>3b4f5f9b-8e87-43ed-b967-11de840339b1</vt:lpwstr>
  </property>
  <property fmtid="{D5CDD505-2E9C-101B-9397-08002B2CF9AE}" pid="8" name="MSIP_Label_4544592f-122c-4ea9-81d7-29d2f08cb32b_ContentBits">
    <vt:lpwstr>2</vt:lpwstr>
  </property>
  <property fmtid="{D5CDD505-2E9C-101B-9397-08002B2CF9AE}" pid="9" name="MSIP_Label_4544592f-122c-4ea9-81d7-29d2f08cb32b_Tag">
    <vt:lpwstr>50, 3, 0, 1</vt:lpwstr>
  </property>
  <property fmtid="{D5CDD505-2E9C-101B-9397-08002B2CF9AE}" pid="10" name="ClassificationContentMarkingFooterLocations">
    <vt:lpwstr>Office Theme:3</vt:lpwstr>
  </property>
  <property fmtid="{D5CDD505-2E9C-101B-9397-08002B2CF9AE}" pid="11" name="ClassificationContentMarkingFooterText">
    <vt:lpwstr>Internal</vt:lpwstr>
  </property>
</Properties>
</file>